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79" r:id="rId3"/>
    <p:sldId id="258" r:id="rId4"/>
    <p:sldId id="265" r:id="rId5"/>
    <p:sldId id="268" r:id="rId6"/>
    <p:sldId id="269" r:id="rId7"/>
    <p:sldId id="270" r:id="rId8"/>
    <p:sldId id="272" r:id="rId9"/>
    <p:sldId id="271" r:id="rId10"/>
    <p:sldId id="266" r:id="rId11"/>
    <p:sldId id="267" r:id="rId12"/>
    <p:sldId id="273" r:id="rId13"/>
    <p:sldId id="274" r:id="rId14"/>
    <p:sldId id="278" r:id="rId15"/>
    <p:sldId id="259" r:id="rId16"/>
    <p:sldId id="261" r:id="rId17"/>
    <p:sldId id="280" r:id="rId18"/>
    <p:sldId id="275" r:id="rId19"/>
    <p:sldId id="264" r:id="rId20"/>
    <p:sldId id="276" r:id="rId21"/>
    <p:sldId id="277" r:id="rId22"/>
    <p:sldId id="281" r:id="rId23"/>
    <p:sldId id="262" r:id="rId24"/>
    <p:sldId id="282" r:id="rId25"/>
    <p:sldId id="263" r:id="rId2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8.wmf"/><Relationship Id="rId1" Type="http://schemas.openxmlformats.org/officeDocument/2006/relationships/image" Target="../media/image7.wmf"/><Relationship Id="rId6" Type="http://schemas.openxmlformats.org/officeDocument/2006/relationships/image" Target="../media/image12.png"/><Relationship Id="rId5" Type="http://schemas.openxmlformats.org/officeDocument/2006/relationships/image" Target="../media/image11.wmf"/><Relationship Id="rId4" Type="http://schemas.openxmlformats.org/officeDocument/2006/relationships/image" Target="../media/image10.wmf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">
            <a:alphaModFix amt="30000"/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1" name="Group 10"/>
          <p:cNvGrpSpPr/>
          <p:nvPr/>
        </p:nvGrpSpPr>
        <p:grpSpPr>
          <a:xfrm>
            <a:off x="0" y="0"/>
            <a:ext cx="2305051" cy="6858001"/>
            <a:chOff x="0" y="0"/>
            <a:chExt cx="2305051" cy="6858001"/>
          </a:xfrm>
          <a:gradFill flip="none" rotWithShape="1">
            <a:gsLst>
              <a:gs pos="0">
                <a:schemeClr val="tx2"/>
              </a:gs>
              <a:gs pos="100000">
                <a:schemeClr val="tx2">
                  <a:lumMod val="50000"/>
                </a:schemeClr>
              </a:gs>
            </a:gsLst>
            <a:lin ang="5400000" scaled="0"/>
            <a:tileRect/>
          </a:gradFill>
        </p:grpSpPr>
        <p:sp>
          <p:nvSpPr>
            <p:cNvPr id="12" name="Rectangle 5"/>
            <p:cNvSpPr>
              <a:spLocks noChangeArrowheads="1"/>
            </p:cNvSpPr>
            <p:nvPr/>
          </p:nvSpPr>
          <p:spPr bwMode="auto">
            <a:xfrm>
              <a:off x="1209675" y="4763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3" name="Freeform 6"/>
            <p:cNvSpPr>
              <a:spLocks noEditPoints="1"/>
            </p:cNvSpPr>
            <p:nvPr/>
          </p:nvSpPr>
          <p:spPr bwMode="auto">
            <a:xfrm>
              <a:off x="1128713" y="21764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4" name="Freeform 7"/>
            <p:cNvSpPr>
              <a:spLocks noEditPoints="1"/>
            </p:cNvSpPr>
            <p:nvPr/>
          </p:nvSpPr>
          <p:spPr bwMode="auto">
            <a:xfrm>
              <a:off x="1123950" y="4021138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5" name="Rectangle 8"/>
            <p:cNvSpPr>
              <a:spLocks noChangeArrowheads="1"/>
            </p:cNvSpPr>
            <p:nvPr/>
          </p:nvSpPr>
          <p:spPr bwMode="auto">
            <a:xfrm>
              <a:off x="414338" y="9525"/>
              <a:ext cx="28575" cy="44815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6" name="Freeform 9"/>
            <p:cNvSpPr>
              <a:spLocks noEditPoints="1"/>
            </p:cNvSpPr>
            <p:nvPr/>
          </p:nvSpPr>
          <p:spPr bwMode="auto">
            <a:xfrm>
              <a:off x="333375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7" name="Freeform 10"/>
            <p:cNvSpPr/>
            <p:nvPr/>
          </p:nvSpPr>
          <p:spPr bwMode="auto">
            <a:xfrm>
              <a:off x="190500" y="9525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66"/>
                  </a:lnTo>
                  <a:lnTo>
                    <a:pt x="81" y="380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3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8" name="Freeform 11"/>
            <p:cNvSpPr/>
            <p:nvPr/>
          </p:nvSpPr>
          <p:spPr bwMode="auto">
            <a:xfrm>
              <a:off x="1290638" y="14288"/>
              <a:ext cx="376238" cy="1801813"/>
            </a:xfrm>
            <a:custGeom>
              <a:avLst/>
              <a:gdLst/>
              <a:ahLst/>
              <a:cxnLst/>
              <a:rect l="0" t="0" r="r" b="b"/>
              <a:pathLst>
                <a:path w="237" h="1135">
                  <a:moveTo>
                    <a:pt x="222" y="1135"/>
                  </a:moveTo>
                  <a:lnTo>
                    <a:pt x="0" y="620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17"/>
                  </a:lnTo>
                  <a:lnTo>
                    <a:pt x="237" y="1129"/>
                  </a:lnTo>
                  <a:lnTo>
                    <a:pt x="222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9" name="Freeform 12"/>
            <p:cNvSpPr>
              <a:spLocks noEditPoints="1"/>
            </p:cNvSpPr>
            <p:nvPr/>
          </p:nvSpPr>
          <p:spPr bwMode="auto">
            <a:xfrm>
              <a:off x="1600200" y="180181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0" name="Freeform 13"/>
            <p:cNvSpPr/>
            <p:nvPr/>
          </p:nvSpPr>
          <p:spPr bwMode="auto">
            <a:xfrm>
              <a:off x="1381125" y="9525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219" y="898"/>
                  </a:moveTo>
                  <a:lnTo>
                    <a:pt x="0" y="3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380"/>
                  </a:lnTo>
                  <a:lnTo>
                    <a:pt x="234" y="892"/>
                  </a:lnTo>
                  <a:lnTo>
                    <a:pt x="219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1" name="Freeform 14"/>
            <p:cNvSpPr/>
            <p:nvPr/>
          </p:nvSpPr>
          <p:spPr bwMode="auto">
            <a:xfrm>
              <a:off x="1643063" y="0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96" y="575"/>
                  </a:moveTo>
                  <a:lnTo>
                    <a:pt x="78" y="575"/>
                  </a:lnTo>
                  <a:lnTo>
                    <a:pt x="78" y="192"/>
                  </a:lnTo>
                  <a:lnTo>
                    <a:pt x="0" y="6"/>
                  </a:lnTo>
                  <a:lnTo>
                    <a:pt x="15" y="0"/>
                  </a:lnTo>
                  <a:lnTo>
                    <a:pt x="96" y="189"/>
                  </a:lnTo>
                  <a:lnTo>
                    <a:pt x="96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2" name="Freeform 15"/>
            <p:cNvSpPr>
              <a:spLocks noEditPoints="1"/>
            </p:cNvSpPr>
            <p:nvPr/>
          </p:nvSpPr>
          <p:spPr bwMode="auto">
            <a:xfrm>
              <a:off x="1685925" y="14208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3" name="Freeform 16"/>
            <p:cNvSpPr>
              <a:spLocks noEditPoints="1"/>
            </p:cNvSpPr>
            <p:nvPr/>
          </p:nvSpPr>
          <p:spPr bwMode="auto">
            <a:xfrm>
              <a:off x="168592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4" name="Freeform 17"/>
            <p:cNvSpPr/>
            <p:nvPr/>
          </p:nvSpPr>
          <p:spPr bwMode="auto">
            <a:xfrm>
              <a:off x="1743075" y="4763"/>
              <a:ext cx="419100" cy="522288"/>
            </a:xfrm>
            <a:custGeom>
              <a:avLst/>
              <a:gdLst/>
              <a:ahLst/>
              <a:cxnLst/>
              <a:rect l="0" t="0" r="r" b="b"/>
              <a:pathLst>
                <a:path w="264" h="329">
                  <a:moveTo>
                    <a:pt x="252" y="329"/>
                  </a:moveTo>
                  <a:lnTo>
                    <a:pt x="45" y="120"/>
                  </a:lnTo>
                  <a:lnTo>
                    <a:pt x="0" y="6"/>
                  </a:lnTo>
                  <a:lnTo>
                    <a:pt x="15" y="0"/>
                  </a:lnTo>
                  <a:lnTo>
                    <a:pt x="60" y="111"/>
                  </a:lnTo>
                  <a:lnTo>
                    <a:pt x="264" y="317"/>
                  </a:lnTo>
                  <a:lnTo>
                    <a:pt x="252" y="3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5" name="Freeform 18"/>
            <p:cNvSpPr>
              <a:spLocks noEditPoints="1"/>
            </p:cNvSpPr>
            <p:nvPr/>
          </p:nvSpPr>
          <p:spPr bwMode="auto">
            <a:xfrm>
              <a:off x="2119313" y="488950"/>
              <a:ext cx="161925" cy="147638"/>
            </a:xfrm>
            <a:custGeom>
              <a:avLst/>
              <a:gdLst/>
              <a:ahLst/>
              <a:cxnLst/>
              <a:rect l="0" t="0" r="r" b="b"/>
              <a:pathLst>
                <a:path w="34" h="31">
                  <a:moveTo>
                    <a:pt x="17" y="31"/>
                  </a:moveTo>
                  <a:cubicBezTo>
                    <a:pt x="13" y="31"/>
                    <a:pt x="9" y="30"/>
                    <a:pt x="6" y="27"/>
                  </a:cubicBezTo>
                  <a:cubicBezTo>
                    <a:pt x="0" y="20"/>
                    <a:pt x="0" y="10"/>
                    <a:pt x="6" y="4"/>
                  </a:cubicBezTo>
                  <a:cubicBezTo>
                    <a:pt x="9" y="1"/>
                    <a:pt x="13" y="0"/>
                    <a:pt x="17" y="0"/>
                  </a:cubicBezTo>
                  <a:cubicBezTo>
                    <a:pt x="21" y="0"/>
                    <a:pt x="25" y="1"/>
                    <a:pt x="28" y="4"/>
                  </a:cubicBezTo>
                  <a:cubicBezTo>
                    <a:pt x="34" y="10"/>
                    <a:pt x="34" y="20"/>
                    <a:pt x="28" y="27"/>
                  </a:cubicBezTo>
                  <a:cubicBezTo>
                    <a:pt x="25" y="30"/>
                    <a:pt x="21" y="31"/>
                    <a:pt x="17" y="31"/>
                  </a:cubicBezTo>
                  <a:close/>
                  <a:moveTo>
                    <a:pt x="17" y="4"/>
                  </a:moveTo>
                  <a:cubicBezTo>
                    <a:pt x="14" y="4"/>
                    <a:pt x="11" y="5"/>
                    <a:pt x="9" y="7"/>
                  </a:cubicBezTo>
                  <a:cubicBezTo>
                    <a:pt x="4" y="12"/>
                    <a:pt x="4" y="19"/>
                    <a:pt x="9" y="24"/>
                  </a:cubicBezTo>
                  <a:cubicBezTo>
                    <a:pt x="11" y="26"/>
                    <a:pt x="14" y="27"/>
                    <a:pt x="17" y="27"/>
                  </a:cubicBezTo>
                  <a:cubicBezTo>
                    <a:pt x="20" y="27"/>
                    <a:pt x="23" y="26"/>
                    <a:pt x="25" y="24"/>
                  </a:cubicBezTo>
                  <a:cubicBezTo>
                    <a:pt x="30" y="19"/>
                    <a:pt x="30" y="12"/>
                    <a:pt x="25" y="7"/>
                  </a:cubicBezTo>
                  <a:cubicBezTo>
                    <a:pt x="23" y="5"/>
                    <a:pt x="20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6" name="Freeform 19"/>
            <p:cNvSpPr/>
            <p:nvPr/>
          </p:nvSpPr>
          <p:spPr bwMode="auto">
            <a:xfrm>
              <a:off x="952500" y="4763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72"/>
                  </a:lnTo>
                  <a:lnTo>
                    <a:pt x="0" y="189"/>
                  </a:lnTo>
                  <a:lnTo>
                    <a:pt x="81" y="0"/>
                  </a:lnTo>
                  <a:lnTo>
                    <a:pt x="96" y="6"/>
                  </a:lnTo>
                  <a:lnTo>
                    <a:pt x="15" y="192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7" name="Freeform 20"/>
            <p:cNvSpPr>
              <a:spLocks noEditPoints="1"/>
            </p:cNvSpPr>
            <p:nvPr/>
          </p:nvSpPr>
          <p:spPr bwMode="auto">
            <a:xfrm>
              <a:off x="8667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2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8" name="Freeform 21"/>
            <p:cNvSpPr>
              <a:spLocks noEditPoints="1"/>
            </p:cNvSpPr>
            <p:nvPr/>
          </p:nvSpPr>
          <p:spPr bwMode="auto">
            <a:xfrm>
              <a:off x="890588" y="15541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9" name="Freeform 22"/>
            <p:cNvSpPr/>
            <p:nvPr/>
          </p:nvSpPr>
          <p:spPr bwMode="auto">
            <a:xfrm>
              <a:off x="738188" y="5622925"/>
              <a:ext cx="338138" cy="1216025"/>
            </a:xfrm>
            <a:custGeom>
              <a:avLst/>
              <a:gdLst/>
              <a:ahLst/>
              <a:cxnLst/>
              <a:rect l="0" t="0" r="r" b="b"/>
              <a:pathLst>
                <a:path w="213" h="766">
                  <a:moveTo>
                    <a:pt x="213" y="766"/>
                  </a:moveTo>
                  <a:lnTo>
                    <a:pt x="195" y="766"/>
                  </a:lnTo>
                  <a:lnTo>
                    <a:pt x="195" y="464"/>
                  </a:lnTo>
                  <a:lnTo>
                    <a:pt x="0" y="6"/>
                  </a:lnTo>
                  <a:lnTo>
                    <a:pt x="12" y="0"/>
                  </a:lnTo>
                  <a:lnTo>
                    <a:pt x="213" y="461"/>
                  </a:lnTo>
                  <a:lnTo>
                    <a:pt x="213" y="7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0" name="Freeform 23"/>
            <p:cNvSpPr>
              <a:spLocks noEditPoints="1"/>
            </p:cNvSpPr>
            <p:nvPr/>
          </p:nvSpPr>
          <p:spPr bwMode="auto">
            <a:xfrm>
              <a:off x="647700" y="5480050"/>
              <a:ext cx="157163" cy="157163"/>
            </a:xfrm>
            <a:custGeom>
              <a:avLst/>
              <a:gdLst/>
              <a:ahLst/>
              <a:cxnLst/>
              <a:rect l="0" t="0" r="r" b="b"/>
              <a:pathLst>
                <a:path w="33" h="33">
                  <a:moveTo>
                    <a:pt x="17" y="33"/>
                  </a:moveTo>
                  <a:cubicBezTo>
                    <a:pt x="8" y="33"/>
                    <a:pt x="0" y="26"/>
                    <a:pt x="0" y="17"/>
                  </a:cubicBezTo>
                  <a:cubicBezTo>
                    <a:pt x="0" y="8"/>
                    <a:pt x="8" y="0"/>
                    <a:pt x="17" y="0"/>
                  </a:cubicBezTo>
                  <a:cubicBezTo>
                    <a:pt x="26" y="0"/>
                    <a:pt x="33" y="8"/>
                    <a:pt x="33" y="17"/>
                  </a:cubicBezTo>
                  <a:cubicBezTo>
                    <a:pt x="33" y="26"/>
                    <a:pt x="26" y="33"/>
                    <a:pt x="17" y="33"/>
                  </a:cubicBezTo>
                  <a:close/>
                  <a:moveTo>
                    <a:pt x="17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29"/>
                    <a:pt x="17" y="29"/>
                  </a:cubicBezTo>
                  <a:cubicBezTo>
                    <a:pt x="23" y="29"/>
                    <a:pt x="29" y="24"/>
                    <a:pt x="29" y="17"/>
                  </a:cubicBezTo>
                  <a:cubicBezTo>
                    <a:pt x="29" y="10"/>
                    <a:pt x="23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1" name="Freeform 24"/>
            <p:cNvSpPr>
              <a:spLocks noEditPoints="1"/>
            </p:cNvSpPr>
            <p:nvPr/>
          </p:nvSpPr>
          <p:spPr bwMode="auto">
            <a:xfrm>
              <a:off x="666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2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2" name="Freeform 25"/>
            <p:cNvSpPr/>
            <p:nvPr/>
          </p:nvSpPr>
          <p:spPr bwMode="auto">
            <a:xfrm>
              <a:off x="0" y="3897313"/>
              <a:ext cx="133350" cy="266700"/>
            </a:xfrm>
            <a:custGeom>
              <a:avLst/>
              <a:gdLst/>
              <a:ahLst/>
              <a:cxnLst/>
              <a:rect l="0" t="0" r="r" b="b"/>
              <a:pathLst>
                <a:path w="84" h="168">
                  <a:moveTo>
                    <a:pt x="69" y="168"/>
                  </a:moveTo>
                  <a:lnTo>
                    <a:pt x="0" y="6"/>
                  </a:lnTo>
                  <a:lnTo>
                    <a:pt x="12" y="0"/>
                  </a:lnTo>
                  <a:lnTo>
                    <a:pt x="84" y="162"/>
                  </a:lnTo>
                  <a:lnTo>
                    <a:pt x="69" y="1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3" name="Freeform 26"/>
            <p:cNvSpPr>
              <a:spLocks noEditPoints="1"/>
            </p:cNvSpPr>
            <p:nvPr/>
          </p:nvSpPr>
          <p:spPr bwMode="auto">
            <a:xfrm>
              <a:off x="66675" y="414972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4" name="Freeform 27"/>
            <p:cNvSpPr/>
            <p:nvPr/>
          </p:nvSpPr>
          <p:spPr bwMode="auto">
            <a:xfrm>
              <a:off x="0" y="1644650"/>
              <a:ext cx="133350" cy="269875"/>
            </a:xfrm>
            <a:custGeom>
              <a:avLst/>
              <a:gdLst/>
              <a:ahLst/>
              <a:cxnLst/>
              <a:rect l="0" t="0" r="r" b="b"/>
              <a:pathLst>
                <a:path w="84" h="170">
                  <a:moveTo>
                    <a:pt x="12" y="170"/>
                  </a:moveTo>
                  <a:lnTo>
                    <a:pt x="0" y="164"/>
                  </a:lnTo>
                  <a:lnTo>
                    <a:pt x="69" y="0"/>
                  </a:lnTo>
                  <a:lnTo>
                    <a:pt x="84" y="6"/>
                  </a:lnTo>
                  <a:lnTo>
                    <a:pt x="12" y="1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5" name="Freeform 28"/>
            <p:cNvSpPr>
              <a:spLocks noEditPoints="1"/>
            </p:cNvSpPr>
            <p:nvPr/>
          </p:nvSpPr>
          <p:spPr bwMode="auto">
            <a:xfrm>
              <a:off x="66675" y="146843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6" name="Freeform 29"/>
            <p:cNvSpPr/>
            <p:nvPr/>
          </p:nvSpPr>
          <p:spPr bwMode="auto">
            <a:xfrm>
              <a:off x="695325" y="4763"/>
              <a:ext cx="309563" cy="1558925"/>
            </a:xfrm>
            <a:custGeom>
              <a:avLst/>
              <a:gdLst/>
              <a:ahLst/>
              <a:cxnLst/>
              <a:rect l="0" t="0" r="r" b="b"/>
              <a:pathLst>
                <a:path w="195" h="982">
                  <a:moveTo>
                    <a:pt x="195" y="982"/>
                  </a:moveTo>
                  <a:lnTo>
                    <a:pt x="177" y="982"/>
                  </a:lnTo>
                  <a:lnTo>
                    <a:pt x="177" y="805"/>
                  </a:lnTo>
                  <a:lnTo>
                    <a:pt x="0" y="629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23"/>
                  </a:lnTo>
                  <a:lnTo>
                    <a:pt x="195" y="796"/>
                  </a:lnTo>
                  <a:lnTo>
                    <a:pt x="195" y="9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7" name="Freeform 30"/>
            <p:cNvSpPr>
              <a:spLocks noEditPoints="1"/>
            </p:cNvSpPr>
            <p:nvPr/>
          </p:nvSpPr>
          <p:spPr bwMode="auto">
            <a:xfrm>
              <a:off x="57150" y="48815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8" name="Freeform 31"/>
            <p:cNvSpPr/>
            <p:nvPr/>
          </p:nvSpPr>
          <p:spPr bwMode="auto">
            <a:xfrm>
              <a:off x="138113" y="5060950"/>
              <a:ext cx="304800" cy="1778000"/>
            </a:xfrm>
            <a:custGeom>
              <a:avLst/>
              <a:gdLst/>
              <a:ahLst/>
              <a:cxnLst/>
              <a:rect l="0" t="0" r="r" b="b"/>
              <a:pathLst>
                <a:path w="192" h="1120">
                  <a:moveTo>
                    <a:pt x="192" y="1120"/>
                  </a:moveTo>
                  <a:lnTo>
                    <a:pt x="177" y="1120"/>
                  </a:lnTo>
                  <a:lnTo>
                    <a:pt x="177" y="360"/>
                  </a:lnTo>
                  <a:lnTo>
                    <a:pt x="0" y="1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77"/>
                  </a:lnTo>
                  <a:lnTo>
                    <a:pt x="192" y="354"/>
                  </a:lnTo>
                  <a:lnTo>
                    <a:pt x="192" y="1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9" name="Freeform 32"/>
            <p:cNvSpPr>
              <a:spLocks noEditPoints="1"/>
            </p:cNvSpPr>
            <p:nvPr/>
          </p:nvSpPr>
          <p:spPr bwMode="auto">
            <a:xfrm>
              <a:off x="561975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0" name="Rectangle 33"/>
            <p:cNvSpPr>
              <a:spLocks noChangeArrowheads="1"/>
            </p:cNvSpPr>
            <p:nvPr/>
          </p:nvSpPr>
          <p:spPr bwMode="auto">
            <a:xfrm>
              <a:off x="642938" y="6610350"/>
              <a:ext cx="23813" cy="2428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41" name="Freeform 34"/>
            <p:cNvSpPr>
              <a:spLocks noEditPoints="1"/>
            </p:cNvSpPr>
            <p:nvPr/>
          </p:nvSpPr>
          <p:spPr bwMode="auto">
            <a:xfrm>
              <a:off x="76200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2" name="Freeform 35"/>
            <p:cNvSpPr/>
            <p:nvPr/>
          </p:nvSpPr>
          <p:spPr bwMode="auto">
            <a:xfrm>
              <a:off x="0" y="5978525"/>
              <a:ext cx="190500" cy="461963"/>
            </a:xfrm>
            <a:custGeom>
              <a:avLst/>
              <a:gdLst/>
              <a:ahLst/>
              <a:cxnLst/>
              <a:rect l="0" t="0" r="r" b="b"/>
              <a:pathLst>
                <a:path w="120" h="291">
                  <a:moveTo>
                    <a:pt x="120" y="291"/>
                  </a:moveTo>
                  <a:lnTo>
                    <a:pt x="105" y="291"/>
                  </a:lnTo>
                  <a:lnTo>
                    <a:pt x="105" y="114"/>
                  </a:lnTo>
                  <a:lnTo>
                    <a:pt x="0" y="9"/>
                  </a:lnTo>
                  <a:lnTo>
                    <a:pt x="12" y="0"/>
                  </a:lnTo>
                  <a:lnTo>
                    <a:pt x="120" y="108"/>
                  </a:lnTo>
                  <a:lnTo>
                    <a:pt x="120" y="2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3" name="Freeform 36"/>
            <p:cNvSpPr/>
            <p:nvPr/>
          </p:nvSpPr>
          <p:spPr bwMode="auto">
            <a:xfrm>
              <a:off x="1014413" y="1801813"/>
              <a:ext cx="214313" cy="755650"/>
            </a:xfrm>
            <a:custGeom>
              <a:avLst/>
              <a:gdLst/>
              <a:ahLst/>
              <a:cxnLst/>
              <a:rect l="0" t="0" r="r" b="b"/>
              <a:pathLst>
                <a:path w="135" h="476">
                  <a:moveTo>
                    <a:pt x="12" y="476"/>
                  </a:moveTo>
                  <a:lnTo>
                    <a:pt x="0" y="476"/>
                  </a:lnTo>
                  <a:lnTo>
                    <a:pt x="0" y="128"/>
                  </a:lnTo>
                  <a:lnTo>
                    <a:pt x="126" y="0"/>
                  </a:lnTo>
                  <a:lnTo>
                    <a:pt x="135" y="9"/>
                  </a:lnTo>
                  <a:lnTo>
                    <a:pt x="12" y="131"/>
                  </a:lnTo>
                  <a:lnTo>
                    <a:pt x="12" y="4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4" name="Freeform 37"/>
            <p:cNvSpPr>
              <a:spLocks noEditPoints="1"/>
            </p:cNvSpPr>
            <p:nvPr/>
          </p:nvSpPr>
          <p:spPr bwMode="auto">
            <a:xfrm>
              <a:off x="938213" y="2547938"/>
              <a:ext cx="166688" cy="160338"/>
            </a:xfrm>
            <a:custGeom>
              <a:avLst/>
              <a:gdLst/>
              <a:ahLst/>
              <a:cxnLst/>
              <a:rect l="0" t="0" r="r" b="b"/>
              <a:pathLst>
                <a:path w="35" h="34">
                  <a:moveTo>
                    <a:pt x="18" y="34"/>
                  </a:moveTo>
                  <a:cubicBezTo>
                    <a:pt x="8" y="34"/>
                    <a:pt x="0" y="26"/>
                    <a:pt x="0" y="17"/>
                  </a:cubicBezTo>
                  <a:cubicBezTo>
                    <a:pt x="0" y="7"/>
                    <a:pt x="8" y="0"/>
                    <a:pt x="18" y="0"/>
                  </a:cubicBezTo>
                  <a:cubicBezTo>
                    <a:pt x="27" y="0"/>
                    <a:pt x="35" y="7"/>
                    <a:pt x="35" y="17"/>
                  </a:cubicBezTo>
                  <a:cubicBezTo>
                    <a:pt x="35" y="26"/>
                    <a:pt x="27" y="34"/>
                    <a:pt x="18" y="34"/>
                  </a:cubicBezTo>
                  <a:close/>
                  <a:moveTo>
                    <a:pt x="18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30"/>
                    <a:pt x="18" y="30"/>
                  </a:cubicBezTo>
                  <a:cubicBezTo>
                    <a:pt x="25" y="30"/>
                    <a:pt x="31" y="24"/>
                    <a:pt x="31" y="17"/>
                  </a:cubicBezTo>
                  <a:cubicBezTo>
                    <a:pt x="31" y="10"/>
                    <a:pt x="25" y="4"/>
                    <a:pt x="1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5" name="Freeform 38"/>
            <p:cNvSpPr/>
            <p:nvPr/>
          </p:nvSpPr>
          <p:spPr bwMode="auto">
            <a:xfrm>
              <a:off x="595313" y="4763"/>
              <a:ext cx="638175" cy="4025900"/>
            </a:xfrm>
            <a:custGeom>
              <a:avLst/>
              <a:gdLst/>
              <a:ahLst/>
              <a:cxnLst/>
              <a:rect l="0" t="0" r="r" b="b"/>
              <a:pathLst>
                <a:path w="402" h="2536">
                  <a:moveTo>
                    <a:pt x="402" y="2536"/>
                  </a:moveTo>
                  <a:lnTo>
                    <a:pt x="387" y="2536"/>
                  </a:lnTo>
                  <a:lnTo>
                    <a:pt x="387" y="2311"/>
                  </a:lnTo>
                  <a:lnTo>
                    <a:pt x="0" y="1925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916"/>
                  </a:lnTo>
                  <a:lnTo>
                    <a:pt x="402" y="2302"/>
                  </a:lnTo>
                  <a:lnTo>
                    <a:pt x="402" y="25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6" name="Freeform 39"/>
            <p:cNvSpPr/>
            <p:nvPr/>
          </p:nvSpPr>
          <p:spPr bwMode="auto">
            <a:xfrm>
              <a:off x="1223963" y="1382713"/>
              <a:ext cx="142875" cy="476250"/>
            </a:xfrm>
            <a:custGeom>
              <a:avLst/>
              <a:gdLst/>
              <a:ahLst/>
              <a:cxnLst/>
              <a:rect l="0" t="0" r="r" b="b"/>
              <a:pathLst>
                <a:path w="90" h="300">
                  <a:moveTo>
                    <a:pt x="90" y="300"/>
                  </a:moveTo>
                  <a:lnTo>
                    <a:pt x="78" y="300"/>
                  </a:lnTo>
                  <a:lnTo>
                    <a:pt x="78" y="84"/>
                  </a:lnTo>
                  <a:lnTo>
                    <a:pt x="0" y="9"/>
                  </a:lnTo>
                  <a:lnTo>
                    <a:pt x="9" y="0"/>
                  </a:lnTo>
                  <a:lnTo>
                    <a:pt x="90" y="81"/>
                  </a:lnTo>
                  <a:lnTo>
                    <a:pt x="90" y="3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7" name="Freeform 40"/>
            <p:cNvSpPr>
              <a:spLocks noEditPoints="1"/>
            </p:cNvSpPr>
            <p:nvPr/>
          </p:nvSpPr>
          <p:spPr bwMode="auto">
            <a:xfrm>
              <a:off x="1300163" y="1849438"/>
              <a:ext cx="109538" cy="107950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8" name="Freeform 41"/>
            <p:cNvSpPr/>
            <p:nvPr/>
          </p:nvSpPr>
          <p:spPr bwMode="auto">
            <a:xfrm>
              <a:off x="280988" y="3417888"/>
              <a:ext cx="142875" cy="474663"/>
            </a:xfrm>
            <a:custGeom>
              <a:avLst/>
              <a:gdLst/>
              <a:ahLst/>
              <a:cxnLst/>
              <a:rect l="0" t="0" r="r" b="b"/>
              <a:pathLst>
                <a:path w="90" h="299">
                  <a:moveTo>
                    <a:pt x="12" y="299"/>
                  </a:moveTo>
                  <a:lnTo>
                    <a:pt x="0" y="299"/>
                  </a:lnTo>
                  <a:lnTo>
                    <a:pt x="0" y="80"/>
                  </a:lnTo>
                  <a:lnTo>
                    <a:pt x="81" y="0"/>
                  </a:lnTo>
                  <a:lnTo>
                    <a:pt x="90" y="8"/>
                  </a:lnTo>
                  <a:lnTo>
                    <a:pt x="12" y="83"/>
                  </a:lnTo>
                  <a:lnTo>
                    <a:pt x="12" y="29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9" name="Freeform 42"/>
            <p:cNvSpPr>
              <a:spLocks noEditPoints="1"/>
            </p:cNvSpPr>
            <p:nvPr/>
          </p:nvSpPr>
          <p:spPr bwMode="auto">
            <a:xfrm>
              <a:off x="238125" y="38830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1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7" y="0"/>
                    <a:pt x="23" y="5"/>
                    <a:pt x="23" y="12"/>
                  </a:cubicBezTo>
                  <a:cubicBezTo>
                    <a:pt x="23" y="18"/>
                    <a:pt x="17" y="23"/>
                    <a:pt x="11" y="23"/>
                  </a:cubicBezTo>
                  <a:close/>
                  <a:moveTo>
                    <a:pt x="11" y="4"/>
                  </a:moveTo>
                  <a:cubicBezTo>
                    <a:pt x="7" y="4"/>
                    <a:pt x="4" y="8"/>
                    <a:pt x="4" y="12"/>
                  </a:cubicBezTo>
                  <a:cubicBezTo>
                    <a:pt x="4" y="16"/>
                    <a:pt x="7" y="19"/>
                    <a:pt x="11" y="19"/>
                  </a:cubicBezTo>
                  <a:cubicBezTo>
                    <a:pt x="15" y="19"/>
                    <a:pt x="19" y="16"/>
                    <a:pt x="19" y="12"/>
                  </a:cubicBezTo>
                  <a:cubicBezTo>
                    <a:pt x="19" y="8"/>
                    <a:pt x="15" y="4"/>
                    <a:pt x="1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0" name="Freeform 43"/>
            <p:cNvSpPr/>
            <p:nvPr/>
          </p:nvSpPr>
          <p:spPr bwMode="auto">
            <a:xfrm>
              <a:off x="4763" y="2166938"/>
              <a:ext cx="114300" cy="452438"/>
            </a:xfrm>
            <a:custGeom>
              <a:avLst/>
              <a:gdLst/>
              <a:ahLst/>
              <a:cxnLst/>
              <a:rect l="0" t="0" r="r" b="b"/>
              <a:pathLst>
                <a:path w="72" h="285">
                  <a:moveTo>
                    <a:pt x="6" y="285"/>
                  </a:moveTo>
                  <a:lnTo>
                    <a:pt x="0" y="276"/>
                  </a:lnTo>
                  <a:lnTo>
                    <a:pt x="60" y="216"/>
                  </a:lnTo>
                  <a:lnTo>
                    <a:pt x="60" y="0"/>
                  </a:lnTo>
                  <a:lnTo>
                    <a:pt x="72" y="0"/>
                  </a:lnTo>
                  <a:lnTo>
                    <a:pt x="72" y="222"/>
                  </a:lnTo>
                  <a:lnTo>
                    <a:pt x="6" y="2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1" name="Freeform 44"/>
            <p:cNvSpPr>
              <a:spLocks noEditPoints="1"/>
            </p:cNvSpPr>
            <p:nvPr/>
          </p:nvSpPr>
          <p:spPr bwMode="auto">
            <a:xfrm>
              <a:off x="52388" y="20669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2" name="Rectangle 45"/>
            <p:cNvSpPr>
              <a:spLocks noChangeArrowheads="1"/>
            </p:cNvSpPr>
            <p:nvPr/>
          </p:nvSpPr>
          <p:spPr bwMode="auto">
            <a:xfrm>
              <a:off x="1228725" y="4662488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53" name="Freeform 46"/>
            <p:cNvSpPr/>
            <p:nvPr/>
          </p:nvSpPr>
          <p:spPr bwMode="auto">
            <a:xfrm>
              <a:off x="1319213" y="5041900"/>
              <a:ext cx="371475" cy="1801813"/>
            </a:xfrm>
            <a:custGeom>
              <a:avLst/>
              <a:gdLst/>
              <a:ahLst/>
              <a:cxnLst/>
              <a:rect l="0" t="0" r="r" b="b"/>
              <a:pathLst>
                <a:path w="234" h="1135">
                  <a:moveTo>
                    <a:pt x="15" y="1135"/>
                  </a:moveTo>
                  <a:lnTo>
                    <a:pt x="0" y="1135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19" y="0"/>
                  </a:lnTo>
                  <a:lnTo>
                    <a:pt x="234" y="6"/>
                  </a:lnTo>
                  <a:lnTo>
                    <a:pt x="15" y="518"/>
                  </a:lnTo>
                  <a:lnTo>
                    <a:pt x="15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4" name="Freeform 47"/>
            <p:cNvSpPr>
              <a:spLocks noEditPoints="1"/>
            </p:cNvSpPr>
            <p:nvPr/>
          </p:nvSpPr>
          <p:spPr bwMode="auto">
            <a:xfrm>
              <a:off x="1147763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5" name="Freeform 48"/>
            <p:cNvSpPr/>
            <p:nvPr/>
          </p:nvSpPr>
          <p:spPr bwMode="auto">
            <a:xfrm>
              <a:off x="819150" y="3983038"/>
              <a:ext cx="347663" cy="2860675"/>
            </a:xfrm>
            <a:custGeom>
              <a:avLst/>
              <a:gdLst/>
              <a:ahLst/>
              <a:cxnLst/>
              <a:rect l="0" t="0" r="r" b="b"/>
              <a:pathLst>
                <a:path w="219" h="1802">
                  <a:moveTo>
                    <a:pt x="219" y="1802"/>
                  </a:moveTo>
                  <a:lnTo>
                    <a:pt x="201" y="1802"/>
                  </a:lnTo>
                  <a:lnTo>
                    <a:pt x="201" y="1185"/>
                  </a:lnTo>
                  <a:lnTo>
                    <a:pt x="0" y="3"/>
                  </a:lnTo>
                  <a:lnTo>
                    <a:pt x="15" y="0"/>
                  </a:lnTo>
                  <a:lnTo>
                    <a:pt x="219" y="1185"/>
                  </a:lnTo>
                  <a:lnTo>
                    <a:pt x="219" y="18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6" name="Freeform 49"/>
            <p:cNvSpPr>
              <a:spLocks noEditPoints="1"/>
            </p:cNvSpPr>
            <p:nvPr/>
          </p:nvSpPr>
          <p:spPr bwMode="auto">
            <a:xfrm>
              <a:off x="728663" y="3806825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7" name="Freeform 50"/>
            <p:cNvSpPr>
              <a:spLocks noEditPoints="1"/>
            </p:cNvSpPr>
            <p:nvPr/>
          </p:nvSpPr>
          <p:spPr bwMode="auto">
            <a:xfrm>
              <a:off x="1624013" y="486727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8" name="Freeform 51"/>
            <p:cNvSpPr/>
            <p:nvPr/>
          </p:nvSpPr>
          <p:spPr bwMode="auto">
            <a:xfrm>
              <a:off x="1404938" y="5422900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18" y="898"/>
                  </a:moveTo>
                  <a:lnTo>
                    <a:pt x="0" y="898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22" y="0"/>
                  </a:lnTo>
                  <a:lnTo>
                    <a:pt x="234" y="6"/>
                  </a:lnTo>
                  <a:lnTo>
                    <a:pt x="18" y="518"/>
                  </a:lnTo>
                  <a:lnTo>
                    <a:pt x="18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9" name="Freeform 52"/>
            <p:cNvSpPr/>
            <p:nvPr/>
          </p:nvSpPr>
          <p:spPr bwMode="auto">
            <a:xfrm>
              <a:off x="1666875" y="5945188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15" y="575"/>
                  </a:moveTo>
                  <a:lnTo>
                    <a:pt x="0" y="569"/>
                  </a:lnTo>
                  <a:lnTo>
                    <a:pt x="81" y="383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6"/>
                  </a:lnTo>
                  <a:lnTo>
                    <a:pt x="15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0" name="Freeform 53"/>
            <p:cNvSpPr>
              <a:spLocks noEditPoints="1"/>
            </p:cNvSpPr>
            <p:nvPr/>
          </p:nvSpPr>
          <p:spPr bwMode="auto">
            <a:xfrm>
              <a:off x="1709738" y="52466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1" name="Freeform 54"/>
            <p:cNvSpPr>
              <a:spLocks noEditPoints="1"/>
            </p:cNvSpPr>
            <p:nvPr/>
          </p:nvSpPr>
          <p:spPr bwMode="auto">
            <a:xfrm>
              <a:off x="1709738" y="57642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2" name="Freeform 55"/>
            <p:cNvSpPr/>
            <p:nvPr/>
          </p:nvSpPr>
          <p:spPr bwMode="auto">
            <a:xfrm>
              <a:off x="1766888" y="6330950"/>
              <a:ext cx="419100" cy="527050"/>
            </a:xfrm>
            <a:custGeom>
              <a:avLst/>
              <a:gdLst/>
              <a:ahLst/>
              <a:cxnLst/>
              <a:rect l="0" t="0" r="r" b="b"/>
              <a:pathLst>
                <a:path w="264" h="332">
                  <a:moveTo>
                    <a:pt x="12" y="332"/>
                  </a:moveTo>
                  <a:lnTo>
                    <a:pt x="0" y="326"/>
                  </a:lnTo>
                  <a:lnTo>
                    <a:pt x="45" y="206"/>
                  </a:lnTo>
                  <a:lnTo>
                    <a:pt x="255" y="0"/>
                  </a:lnTo>
                  <a:lnTo>
                    <a:pt x="264" y="12"/>
                  </a:lnTo>
                  <a:lnTo>
                    <a:pt x="60" y="215"/>
                  </a:lnTo>
                  <a:lnTo>
                    <a:pt x="12" y="3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3" name="Freeform 56"/>
            <p:cNvSpPr>
              <a:spLocks noEditPoints="1"/>
            </p:cNvSpPr>
            <p:nvPr/>
          </p:nvSpPr>
          <p:spPr bwMode="auto">
            <a:xfrm>
              <a:off x="2147888" y="6221413"/>
              <a:ext cx="157163" cy="147638"/>
            </a:xfrm>
            <a:custGeom>
              <a:avLst/>
              <a:gdLst/>
              <a:ahLst/>
              <a:cxnLst/>
              <a:rect l="0" t="0" r="r" b="b"/>
              <a:pathLst>
                <a:path w="33" h="31">
                  <a:moveTo>
                    <a:pt x="16" y="31"/>
                  </a:moveTo>
                  <a:cubicBezTo>
                    <a:pt x="12" y="31"/>
                    <a:pt x="8" y="29"/>
                    <a:pt x="5" y="26"/>
                  </a:cubicBezTo>
                  <a:cubicBezTo>
                    <a:pt x="2" y="24"/>
                    <a:pt x="0" y="20"/>
                    <a:pt x="0" y="15"/>
                  </a:cubicBezTo>
                  <a:cubicBezTo>
                    <a:pt x="0" y="11"/>
                    <a:pt x="2" y="7"/>
                    <a:pt x="5" y="4"/>
                  </a:cubicBezTo>
                  <a:cubicBezTo>
                    <a:pt x="8" y="1"/>
                    <a:pt x="12" y="0"/>
                    <a:pt x="16" y="0"/>
                  </a:cubicBezTo>
                  <a:cubicBezTo>
                    <a:pt x="20" y="0"/>
                    <a:pt x="24" y="1"/>
                    <a:pt x="27" y="4"/>
                  </a:cubicBezTo>
                  <a:cubicBezTo>
                    <a:pt x="33" y="10"/>
                    <a:pt x="33" y="20"/>
                    <a:pt x="27" y="26"/>
                  </a:cubicBezTo>
                  <a:cubicBezTo>
                    <a:pt x="24" y="29"/>
                    <a:pt x="20" y="31"/>
                    <a:pt x="16" y="31"/>
                  </a:cubicBezTo>
                  <a:close/>
                  <a:moveTo>
                    <a:pt x="16" y="4"/>
                  </a:moveTo>
                  <a:cubicBezTo>
                    <a:pt x="13" y="4"/>
                    <a:pt x="10" y="5"/>
                    <a:pt x="8" y="7"/>
                  </a:cubicBezTo>
                  <a:cubicBezTo>
                    <a:pt x="6" y="9"/>
                    <a:pt x="4" y="12"/>
                    <a:pt x="4" y="15"/>
                  </a:cubicBezTo>
                  <a:cubicBezTo>
                    <a:pt x="4" y="19"/>
                    <a:pt x="6" y="21"/>
                    <a:pt x="8" y="24"/>
                  </a:cubicBezTo>
                  <a:cubicBezTo>
                    <a:pt x="10" y="26"/>
                    <a:pt x="13" y="27"/>
                    <a:pt x="16" y="27"/>
                  </a:cubicBezTo>
                  <a:cubicBezTo>
                    <a:pt x="19" y="27"/>
                    <a:pt x="22" y="26"/>
                    <a:pt x="24" y="24"/>
                  </a:cubicBezTo>
                  <a:cubicBezTo>
                    <a:pt x="29" y="19"/>
                    <a:pt x="29" y="12"/>
                    <a:pt x="24" y="7"/>
                  </a:cubicBezTo>
                  <a:cubicBezTo>
                    <a:pt x="22" y="5"/>
                    <a:pt x="19" y="4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4" name="Freeform 57"/>
            <p:cNvSpPr/>
            <p:nvPr/>
          </p:nvSpPr>
          <p:spPr bwMode="auto">
            <a:xfrm>
              <a:off x="504825" y="9525"/>
              <a:ext cx="233363" cy="5103813"/>
            </a:xfrm>
            <a:custGeom>
              <a:avLst/>
              <a:gdLst/>
              <a:ahLst/>
              <a:cxnLst/>
              <a:rect l="0" t="0" r="r" b="b"/>
              <a:pathLst>
                <a:path w="147" h="3215">
                  <a:moveTo>
                    <a:pt x="132" y="3215"/>
                  </a:moveTo>
                  <a:lnTo>
                    <a:pt x="129" y="2754"/>
                  </a:lnTo>
                  <a:lnTo>
                    <a:pt x="0" y="1901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898"/>
                  </a:lnTo>
                  <a:lnTo>
                    <a:pt x="144" y="2754"/>
                  </a:lnTo>
                  <a:lnTo>
                    <a:pt x="147" y="3215"/>
                  </a:lnTo>
                  <a:lnTo>
                    <a:pt x="132" y="32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5" name="Freeform 58"/>
            <p:cNvSpPr>
              <a:spLocks noEditPoints="1"/>
            </p:cNvSpPr>
            <p:nvPr/>
          </p:nvSpPr>
          <p:spPr bwMode="auto">
            <a:xfrm>
              <a:off x="633413" y="5103813"/>
              <a:ext cx="185738" cy="185738"/>
            </a:xfrm>
            <a:custGeom>
              <a:avLst/>
              <a:gdLst/>
              <a:ahLst/>
              <a:cxnLst/>
              <a:rect l="0" t="0" r="r" b="b"/>
              <a:pathLst>
                <a:path w="39" h="39">
                  <a:moveTo>
                    <a:pt x="20" y="39"/>
                  </a:moveTo>
                  <a:cubicBezTo>
                    <a:pt x="9" y="39"/>
                    <a:pt x="0" y="30"/>
                    <a:pt x="0" y="19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0" y="0"/>
                    <a:pt x="39" y="9"/>
                    <a:pt x="39" y="19"/>
                  </a:cubicBezTo>
                  <a:cubicBezTo>
                    <a:pt x="39" y="30"/>
                    <a:pt x="30" y="39"/>
                    <a:pt x="20" y="39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19"/>
                  </a:cubicBezTo>
                  <a:cubicBezTo>
                    <a:pt x="4" y="28"/>
                    <a:pt x="11" y="35"/>
                    <a:pt x="20" y="35"/>
                  </a:cubicBezTo>
                  <a:cubicBezTo>
                    <a:pt x="28" y="35"/>
                    <a:pt x="35" y="28"/>
                    <a:pt x="35" y="19"/>
                  </a:cubicBezTo>
                  <a:cubicBezTo>
                    <a:pt x="35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76424" y="1122363"/>
            <a:ext cx="8791575" cy="2387600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76424" y="3602038"/>
            <a:ext cx="8791575" cy="1655762"/>
          </a:xfrm>
        </p:spPr>
        <p:txBody>
          <a:bodyPr>
            <a:normAutofit/>
          </a:bodyPr>
          <a:lstStyle>
            <a:lvl1pPr marL="0" indent="0" algn="l">
              <a:buNone/>
              <a:defRPr sz="2000" cap="all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077511" y="5410201"/>
            <a:ext cx="2743200" cy="365125"/>
          </a:xfrm>
        </p:spPr>
        <p:txBody>
          <a:bodyPr/>
          <a:lstStyle/>
          <a:p>
            <a:fld id="{48A87A34-81AB-432B-8DAE-1953F412C126}" type="datetimeFigureOut">
              <a:rPr lang="en-US" dirty="0"/>
              <a:t>12/14/2016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876424" y="5410201"/>
            <a:ext cx="5124886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96911" y="5410199"/>
            <a:ext cx="771089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10959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4304664"/>
            <a:ext cx="9912355" cy="819355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41411" y="606426"/>
            <a:ext cx="9912354" cy="3299778"/>
          </a:xfrm>
          <a:prstGeom prst="round2DiagRect">
            <a:avLst>
              <a:gd name="adj1" fmla="val 4860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3200"/>
            </a:lvl1pPr>
          </a:lstStyle>
          <a:p>
            <a:pPr marL="0" lvl="0" indent="0">
              <a:buNone/>
            </a:pPr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5124020"/>
            <a:ext cx="9910859" cy="682472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12/14/2016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61737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56" y="609600"/>
            <a:ext cx="9905955" cy="342900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4419599"/>
            <a:ext cx="9904459" cy="1371599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12/14/2016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43540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599"/>
            <a:ext cx="9302752" cy="2748429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4309919"/>
            <a:ext cx="9906002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12/14/2016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60" name="TextBox 59"/>
          <p:cNvSpPr txBox="1"/>
          <p:nvPr/>
        </p:nvSpPr>
        <p:spPr>
          <a:xfrm>
            <a:off x="903512" y="73239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10537370" y="276497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86293999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2134041"/>
            <a:ext cx="9906001" cy="2511835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4657655"/>
            <a:ext cx="9904505" cy="1140644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12/14/2016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426437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141410" y="2674463"/>
            <a:ext cx="3196899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27918" y="3360263"/>
            <a:ext cx="3208735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4766" y="2677635"/>
            <a:ext cx="3184385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04213" y="3363435"/>
            <a:ext cx="3195830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442" y="2674463"/>
            <a:ext cx="3194968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52442" y="3360263"/>
            <a:ext cx="3194968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12/14/2016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704638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1141411" y="609600"/>
            <a:ext cx="9905999" cy="1905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141413" y="4404596"/>
            <a:ext cx="319524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141413" y="2666998"/>
            <a:ext cx="31952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41413" y="4980858"/>
            <a:ext cx="3195240" cy="8178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89053" y="4404596"/>
            <a:ext cx="320040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89053" y="2666998"/>
            <a:ext cx="31989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87593" y="4980857"/>
            <a:ext cx="3200400" cy="81034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567" y="4404595"/>
            <a:ext cx="3190741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52442" y="2666998"/>
            <a:ext cx="3194969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52442" y="4980854"/>
            <a:ext cx="3194968" cy="81034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12/14/2016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423013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12/14/2016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315590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42400" y="609599"/>
            <a:ext cx="2005011" cy="518160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1410" y="609599"/>
            <a:ext cx="7748590" cy="518160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12/14/2016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90041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12/14/2016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20375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419226"/>
            <a:ext cx="9906000" cy="2852737"/>
          </a:xfrm>
        </p:spPr>
        <p:txBody>
          <a:bodyPr anchor="b">
            <a:normAutofit/>
          </a:bodyPr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424362"/>
            <a:ext cx="9906000" cy="1374776"/>
          </a:xfrm>
        </p:spPr>
        <p:txBody>
          <a:bodyPr>
            <a:normAutofit/>
          </a:bodyPr>
          <a:lstStyle>
            <a:lvl1pPr marL="0" indent="0">
              <a:buNone/>
              <a:defRPr sz="1800" cap="all" baseline="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12/14/2016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07646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1410" y="2249486"/>
            <a:ext cx="4878389" cy="354171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249486"/>
            <a:ext cx="4875211" cy="354171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12/14/2016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70066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19126"/>
            <a:ext cx="9906000" cy="147796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0019" y="2249486"/>
            <a:ext cx="4649783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1410" y="3073397"/>
            <a:ext cx="4878391" cy="271780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8" y="2249485"/>
            <a:ext cx="4646602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073397"/>
            <a:ext cx="4875210" cy="271780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12/14/2016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49988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12/14/2016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78836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12/14/2016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72163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6705" y="609601"/>
            <a:ext cx="3856037" cy="1639884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56200" y="592666"/>
            <a:ext cx="5891209" cy="5198534"/>
          </a:xfrm>
        </p:spPr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6705" y="2249486"/>
            <a:ext cx="3856037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12/14/2016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77148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5934508" cy="163988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380721" y="609601"/>
            <a:ext cx="3666690" cy="5181599"/>
          </a:xfrm>
          <a:prstGeom prst="round2DiagRect">
            <a:avLst>
              <a:gd name="adj1" fmla="val 5608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2249486"/>
            <a:ext cx="5934511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12/14/2016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54006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30000"/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Group 7"/>
          <p:cNvGrpSpPr/>
          <p:nvPr/>
        </p:nvGrpSpPr>
        <p:grpSpPr>
          <a:xfrm>
            <a:off x="-14288" y="0"/>
            <a:ext cx="12053888" cy="6858001"/>
            <a:chOff x="-14288" y="0"/>
            <a:chExt cx="12053888" cy="6858001"/>
          </a:xfrm>
          <a:gradFill flip="none" rotWithShape="1">
            <a:gsLst>
              <a:gs pos="0">
                <a:schemeClr val="tx2"/>
              </a:gs>
              <a:gs pos="100000">
                <a:schemeClr val="tx2">
                  <a:lumMod val="50000"/>
                </a:schemeClr>
              </a:gs>
            </a:gsLst>
            <a:lin ang="5400000" scaled="0"/>
            <a:tileRect/>
          </a:gradFill>
        </p:grpSpPr>
        <p:grpSp>
          <p:nvGrpSpPr>
            <p:cNvPr id="9" name="Group 8"/>
            <p:cNvGrpSpPr/>
            <p:nvPr/>
          </p:nvGrpSpPr>
          <p:grpSpPr>
            <a:xfrm>
              <a:off x="-14288" y="0"/>
              <a:ext cx="1220788" cy="6858001"/>
              <a:chOff x="-14288" y="0"/>
              <a:chExt cx="1220788" cy="6858001"/>
            </a:xfrm>
            <a:grpFill/>
          </p:grpSpPr>
          <p:sp>
            <p:nvSpPr>
              <p:cNvPr id="21" name="Rectangle 5"/>
              <p:cNvSpPr>
                <a:spLocks noChangeArrowheads="1"/>
              </p:cNvSpPr>
              <p:nvPr/>
            </p:nvSpPr>
            <p:spPr bwMode="auto">
              <a:xfrm>
                <a:off x="114300" y="4763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22" name="Freeform 6"/>
              <p:cNvSpPr>
                <a:spLocks noEditPoints="1"/>
              </p:cNvSpPr>
              <p:nvPr/>
            </p:nvSpPr>
            <p:spPr bwMode="auto">
              <a:xfrm>
                <a:off x="33337" y="217646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3" name="Freeform 7"/>
              <p:cNvSpPr>
                <a:spLocks noEditPoints="1"/>
              </p:cNvSpPr>
              <p:nvPr/>
            </p:nvSpPr>
            <p:spPr bwMode="auto">
              <a:xfrm>
                <a:off x="28575" y="4021138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4" name="Freeform 8"/>
              <p:cNvSpPr/>
              <p:nvPr/>
            </p:nvSpPr>
            <p:spPr bwMode="auto">
              <a:xfrm>
                <a:off x="200025" y="4763"/>
                <a:ext cx="369888" cy="1811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41">
                    <a:moveTo>
                      <a:pt x="218" y="1141"/>
                    </a:moveTo>
                    <a:lnTo>
                      <a:pt x="0" y="626"/>
                    </a:lnTo>
                    <a:lnTo>
                      <a:pt x="0" y="0"/>
                    </a:lnTo>
                    <a:lnTo>
                      <a:pt x="15" y="0"/>
                    </a:lnTo>
                    <a:lnTo>
                      <a:pt x="15" y="623"/>
                    </a:lnTo>
                    <a:lnTo>
                      <a:pt x="233" y="1135"/>
                    </a:lnTo>
                    <a:lnTo>
                      <a:pt x="218" y="11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5" name="Freeform 9"/>
              <p:cNvSpPr>
                <a:spLocks noEditPoints="1"/>
              </p:cNvSpPr>
              <p:nvPr/>
            </p:nvSpPr>
            <p:spPr bwMode="auto">
              <a:xfrm>
                <a:off x="503237" y="1801813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6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6" name="Freeform 10"/>
              <p:cNvSpPr/>
              <p:nvPr/>
            </p:nvSpPr>
            <p:spPr bwMode="auto">
              <a:xfrm>
                <a:off x="285750" y="4763"/>
                <a:ext cx="369888" cy="1430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901">
                    <a:moveTo>
                      <a:pt x="221" y="901"/>
                    </a:moveTo>
                    <a:lnTo>
                      <a:pt x="0" y="383"/>
                    </a:lnTo>
                    <a:lnTo>
                      <a:pt x="0" y="0"/>
                    </a:lnTo>
                    <a:lnTo>
                      <a:pt x="18" y="0"/>
                    </a:lnTo>
                    <a:lnTo>
                      <a:pt x="18" y="380"/>
                    </a:lnTo>
                    <a:lnTo>
                      <a:pt x="233" y="895"/>
                    </a:lnTo>
                    <a:lnTo>
                      <a:pt x="221" y="90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7" name="Freeform 11"/>
              <p:cNvSpPr/>
              <p:nvPr/>
            </p:nvSpPr>
            <p:spPr bwMode="auto">
              <a:xfrm>
                <a:off x="546100" y="0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96" y="575"/>
                    </a:moveTo>
                    <a:lnTo>
                      <a:pt x="78" y="575"/>
                    </a:lnTo>
                    <a:lnTo>
                      <a:pt x="78" y="192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96" y="189"/>
                    </a:lnTo>
                    <a:lnTo>
                      <a:pt x="96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8" name="Freeform 12"/>
              <p:cNvSpPr>
                <a:spLocks noEditPoints="1"/>
              </p:cNvSpPr>
              <p:nvPr/>
            </p:nvSpPr>
            <p:spPr bwMode="auto">
              <a:xfrm>
                <a:off x="588962" y="14208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7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9" name="Freeform 13"/>
              <p:cNvSpPr>
                <a:spLocks noEditPoints="1"/>
              </p:cNvSpPr>
              <p:nvPr/>
            </p:nvSpPr>
            <p:spPr bwMode="auto">
              <a:xfrm>
                <a:off x="588962" y="9032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0" name="Freeform 14"/>
              <p:cNvSpPr/>
              <p:nvPr/>
            </p:nvSpPr>
            <p:spPr bwMode="auto">
              <a:xfrm>
                <a:off x="641350" y="0"/>
                <a:ext cx="422275" cy="527050"/>
              </a:xfrm>
              <a:custGeom>
                <a:avLst/>
                <a:gdLst/>
                <a:ahLst/>
                <a:cxnLst/>
                <a:rect l="0" t="0" r="r" b="b"/>
                <a:pathLst>
                  <a:path w="266" h="332">
                    <a:moveTo>
                      <a:pt x="257" y="332"/>
                    </a:moveTo>
                    <a:lnTo>
                      <a:pt x="48" y="123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63" y="114"/>
                    </a:lnTo>
                    <a:lnTo>
                      <a:pt x="266" y="320"/>
                    </a:lnTo>
                    <a:lnTo>
                      <a:pt x="257" y="3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1" name="Freeform 15"/>
              <p:cNvSpPr>
                <a:spLocks noEditPoints="1"/>
              </p:cNvSpPr>
              <p:nvPr/>
            </p:nvSpPr>
            <p:spPr bwMode="auto">
              <a:xfrm>
                <a:off x="1020762" y="488950"/>
                <a:ext cx="161925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4" h="31">
                    <a:moveTo>
                      <a:pt x="17" y="31"/>
                    </a:moveTo>
                    <a:cubicBezTo>
                      <a:pt x="13" y="31"/>
                      <a:pt x="9" y="30"/>
                      <a:pt x="6" y="27"/>
                    </a:cubicBezTo>
                    <a:cubicBezTo>
                      <a:pt x="0" y="20"/>
                      <a:pt x="0" y="10"/>
                      <a:pt x="6" y="4"/>
                    </a:cubicBezTo>
                    <a:cubicBezTo>
                      <a:pt x="9" y="1"/>
                      <a:pt x="13" y="0"/>
                      <a:pt x="17" y="0"/>
                    </a:cubicBezTo>
                    <a:cubicBezTo>
                      <a:pt x="21" y="0"/>
                      <a:pt x="25" y="1"/>
                      <a:pt x="28" y="4"/>
                    </a:cubicBezTo>
                    <a:cubicBezTo>
                      <a:pt x="34" y="10"/>
                      <a:pt x="34" y="20"/>
                      <a:pt x="28" y="27"/>
                    </a:cubicBezTo>
                    <a:cubicBezTo>
                      <a:pt x="25" y="30"/>
                      <a:pt x="21" y="31"/>
                      <a:pt x="17" y="31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5"/>
                      <a:pt x="9" y="7"/>
                    </a:cubicBezTo>
                    <a:cubicBezTo>
                      <a:pt x="4" y="12"/>
                      <a:pt x="4" y="19"/>
                      <a:pt x="9" y="24"/>
                    </a:cubicBezTo>
                    <a:cubicBezTo>
                      <a:pt x="11" y="26"/>
                      <a:pt x="14" y="27"/>
                      <a:pt x="17" y="27"/>
                    </a:cubicBezTo>
                    <a:cubicBezTo>
                      <a:pt x="20" y="27"/>
                      <a:pt x="23" y="26"/>
                      <a:pt x="25" y="24"/>
                    </a:cubicBezTo>
                    <a:cubicBezTo>
                      <a:pt x="30" y="19"/>
                      <a:pt x="30" y="12"/>
                      <a:pt x="25" y="7"/>
                    </a:cubicBezTo>
                    <a:cubicBezTo>
                      <a:pt x="23" y="5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2" name="Line 16"/>
              <p:cNvSpPr>
                <a:spLocks noChangeShapeType="1"/>
              </p:cNvSpPr>
              <p:nvPr/>
            </p:nvSpPr>
            <p:spPr bwMode="auto">
              <a:xfrm>
                <a:off x="-4763" y="9525"/>
                <a:ext cx="0" cy="0"/>
              </a:xfrm>
              <a:prstGeom prst="line">
                <a:avLst/>
              </a:prstGeom>
              <a:grpFill/>
              <a:ln w="1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</p:sp>
          <p:sp>
            <p:nvSpPr>
              <p:cNvPr id="33" name="Freeform 17"/>
              <p:cNvSpPr/>
              <p:nvPr/>
            </p:nvSpPr>
            <p:spPr bwMode="auto">
              <a:xfrm>
                <a:off x="9525" y="1801813"/>
                <a:ext cx="123825" cy="127000"/>
              </a:xfrm>
              <a:custGeom>
                <a:avLst/>
                <a:gdLst/>
                <a:ahLst/>
                <a:cxnLst/>
                <a:rect l="0" t="0" r="r" b="b"/>
                <a:pathLst>
                  <a:path w="78" h="80">
                    <a:moveTo>
                      <a:pt x="6" y="80"/>
                    </a:moveTo>
                    <a:lnTo>
                      <a:pt x="0" y="71"/>
                    </a:lnTo>
                    <a:lnTo>
                      <a:pt x="69" y="0"/>
                    </a:lnTo>
                    <a:lnTo>
                      <a:pt x="78" y="9"/>
                    </a:lnTo>
                    <a:lnTo>
                      <a:pt x="6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4" name="Freeform 18"/>
              <p:cNvSpPr/>
              <p:nvPr/>
            </p:nvSpPr>
            <p:spPr bwMode="auto">
              <a:xfrm>
                <a:off x="-9525" y="3549650"/>
                <a:ext cx="147638" cy="481013"/>
              </a:xfrm>
              <a:custGeom>
                <a:avLst/>
                <a:gdLst/>
                <a:ahLst/>
                <a:cxnLst/>
                <a:rect l="0" t="0" r="r" b="b"/>
                <a:pathLst>
                  <a:path w="93" h="303">
                    <a:moveTo>
                      <a:pt x="93" y="303"/>
                    </a:moveTo>
                    <a:lnTo>
                      <a:pt x="78" y="303"/>
                    </a:lnTo>
                    <a:lnTo>
                      <a:pt x="78" y="78"/>
                    </a:lnTo>
                    <a:lnTo>
                      <a:pt x="0" y="12"/>
                    </a:lnTo>
                    <a:lnTo>
                      <a:pt x="12" y="0"/>
                    </a:lnTo>
                    <a:lnTo>
                      <a:pt x="93" y="69"/>
                    </a:lnTo>
                    <a:lnTo>
                      <a:pt x="93" y="30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5" name="Freeform 19"/>
              <p:cNvSpPr/>
              <p:nvPr/>
            </p:nvSpPr>
            <p:spPr bwMode="auto">
              <a:xfrm>
                <a:off x="128587" y="1382713"/>
                <a:ext cx="142875" cy="476250"/>
              </a:xfrm>
              <a:custGeom>
                <a:avLst/>
                <a:gdLst/>
                <a:ahLst/>
                <a:cxnLst/>
                <a:rect l="0" t="0" r="r" b="b"/>
                <a:pathLst>
                  <a:path w="90" h="300">
                    <a:moveTo>
                      <a:pt x="90" y="300"/>
                    </a:moveTo>
                    <a:lnTo>
                      <a:pt x="78" y="300"/>
                    </a:lnTo>
                    <a:lnTo>
                      <a:pt x="78" y="84"/>
                    </a:lnTo>
                    <a:lnTo>
                      <a:pt x="0" y="9"/>
                    </a:lnTo>
                    <a:lnTo>
                      <a:pt x="9" y="0"/>
                    </a:lnTo>
                    <a:lnTo>
                      <a:pt x="90" y="81"/>
                    </a:lnTo>
                    <a:lnTo>
                      <a:pt x="90" y="30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6" name="Freeform 20"/>
              <p:cNvSpPr>
                <a:spLocks noEditPoints="1"/>
              </p:cNvSpPr>
              <p:nvPr/>
            </p:nvSpPr>
            <p:spPr bwMode="auto">
              <a:xfrm>
                <a:off x="204787" y="1849438"/>
                <a:ext cx="114300" cy="107950"/>
              </a:xfrm>
              <a:custGeom>
                <a:avLst/>
                <a:gdLst/>
                <a:ahLst/>
                <a:cxnLst/>
                <a:rect l="0" t="0" r="r" b="b"/>
                <a:pathLst>
                  <a:path w="24" h="23">
                    <a:moveTo>
                      <a:pt x="12" y="23"/>
                    </a:moveTo>
                    <a:cubicBezTo>
                      <a:pt x="6" y="23"/>
                      <a:pt x="0" y="18"/>
                      <a:pt x="0" y="12"/>
                    </a:cubicBezTo>
                    <a:cubicBezTo>
                      <a:pt x="0" y="5"/>
                      <a:pt x="6" y="0"/>
                      <a:pt x="12" y="0"/>
                    </a:cubicBezTo>
                    <a:cubicBezTo>
                      <a:pt x="18" y="0"/>
                      <a:pt x="24" y="5"/>
                      <a:pt x="24" y="12"/>
                    </a:cubicBezTo>
                    <a:cubicBezTo>
                      <a:pt x="24" y="18"/>
                      <a:pt x="18" y="23"/>
                      <a:pt x="12" y="23"/>
                    </a:cubicBezTo>
                    <a:close/>
                    <a:moveTo>
                      <a:pt x="12" y="4"/>
                    </a:moveTo>
                    <a:cubicBezTo>
                      <a:pt x="8" y="4"/>
                      <a:pt x="4" y="8"/>
                      <a:pt x="4" y="12"/>
                    </a:cubicBezTo>
                    <a:cubicBezTo>
                      <a:pt x="4" y="16"/>
                      <a:pt x="8" y="19"/>
                      <a:pt x="12" y="19"/>
                    </a:cubicBezTo>
                    <a:cubicBezTo>
                      <a:pt x="16" y="19"/>
                      <a:pt x="20" y="16"/>
                      <a:pt x="20" y="12"/>
                    </a:cubicBezTo>
                    <a:cubicBezTo>
                      <a:pt x="20" y="8"/>
                      <a:pt x="16" y="4"/>
                      <a:pt x="1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7" name="Rectangle 21"/>
              <p:cNvSpPr>
                <a:spLocks noChangeArrowheads="1"/>
              </p:cNvSpPr>
              <p:nvPr/>
            </p:nvSpPr>
            <p:spPr bwMode="auto">
              <a:xfrm>
                <a:off x="133350" y="4662488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38" name="Freeform 22"/>
              <p:cNvSpPr/>
              <p:nvPr/>
            </p:nvSpPr>
            <p:spPr bwMode="auto">
              <a:xfrm>
                <a:off x="223837" y="5041900"/>
                <a:ext cx="369888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35">
                    <a:moveTo>
                      <a:pt x="15" y="1135"/>
                    </a:moveTo>
                    <a:lnTo>
                      <a:pt x="0" y="1135"/>
                    </a:lnTo>
                    <a:lnTo>
                      <a:pt x="0" y="515"/>
                    </a:lnTo>
                    <a:lnTo>
                      <a:pt x="0" y="512"/>
                    </a:lnTo>
                    <a:lnTo>
                      <a:pt x="218" y="0"/>
                    </a:lnTo>
                    <a:lnTo>
                      <a:pt x="233" y="6"/>
                    </a:lnTo>
                    <a:lnTo>
                      <a:pt x="15" y="518"/>
                    </a:lnTo>
                    <a:lnTo>
                      <a:pt x="15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9" name="Freeform 23"/>
              <p:cNvSpPr>
                <a:spLocks noEditPoints="1"/>
              </p:cNvSpPr>
              <p:nvPr/>
            </p:nvSpPr>
            <p:spPr bwMode="auto">
              <a:xfrm>
                <a:off x="52387" y="44815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0" name="Freeform 24"/>
              <p:cNvSpPr/>
              <p:nvPr/>
            </p:nvSpPr>
            <p:spPr bwMode="auto">
              <a:xfrm>
                <a:off x="-14288" y="5627688"/>
                <a:ext cx="85725" cy="1216025"/>
              </a:xfrm>
              <a:custGeom>
                <a:avLst/>
                <a:gdLst/>
                <a:ahLst/>
                <a:cxnLst/>
                <a:rect l="0" t="0" r="r" b="b"/>
                <a:pathLst>
                  <a:path w="54" h="766">
                    <a:moveTo>
                      <a:pt x="54" y="766"/>
                    </a:moveTo>
                    <a:lnTo>
                      <a:pt x="36" y="766"/>
                    </a:lnTo>
                    <a:lnTo>
                      <a:pt x="36" y="149"/>
                    </a:lnTo>
                    <a:lnTo>
                      <a:pt x="0" y="3"/>
                    </a:lnTo>
                    <a:lnTo>
                      <a:pt x="18" y="0"/>
                    </a:lnTo>
                    <a:lnTo>
                      <a:pt x="54" y="146"/>
                    </a:lnTo>
                    <a:lnTo>
                      <a:pt x="54" y="76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1" name="Freeform 25"/>
              <p:cNvSpPr>
                <a:spLocks noEditPoints="1"/>
              </p:cNvSpPr>
              <p:nvPr/>
            </p:nvSpPr>
            <p:spPr bwMode="auto">
              <a:xfrm>
                <a:off x="527050" y="48672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2" name="Freeform 26"/>
              <p:cNvSpPr/>
              <p:nvPr/>
            </p:nvSpPr>
            <p:spPr bwMode="auto">
              <a:xfrm>
                <a:off x="309562" y="5422900"/>
                <a:ext cx="374650" cy="1425575"/>
              </a:xfrm>
              <a:custGeom>
                <a:avLst/>
                <a:gdLst/>
                <a:ahLst/>
                <a:cxnLst/>
                <a:rect l="0" t="0" r="r" b="b"/>
                <a:pathLst>
                  <a:path w="236" h="898">
                    <a:moveTo>
                      <a:pt x="18" y="898"/>
                    </a:moveTo>
                    <a:lnTo>
                      <a:pt x="0" y="898"/>
                    </a:lnTo>
                    <a:lnTo>
                      <a:pt x="0" y="515"/>
                    </a:lnTo>
                    <a:lnTo>
                      <a:pt x="3" y="512"/>
                    </a:lnTo>
                    <a:lnTo>
                      <a:pt x="221" y="0"/>
                    </a:lnTo>
                    <a:lnTo>
                      <a:pt x="236" y="6"/>
                    </a:lnTo>
                    <a:lnTo>
                      <a:pt x="18" y="518"/>
                    </a:lnTo>
                    <a:lnTo>
                      <a:pt x="18" y="89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3" name="Freeform 27"/>
              <p:cNvSpPr/>
              <p:nvPr/>
            </p:nvSpPr>
            <p:spPr bwMode="auto">
              <a:xfrm>
                <a:off x="569912" y="5945188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15" y="575"/>
                    </a:moveTo>
                    <a:lnTo>
                      <a:pt x="0" y="569"/>
                    </a:lnTo>
                    <a:lnTo>
                      <a:pt x="81" y="383"/>
                    </a:lnTo>
                    <a:lnTo>
                      <a:pt x="81" y="0"/>
                    </a:lnTo>
                    <a:lnTo>
                      <a:pt x="96" y="0"/>
                    </a:lnTo>
                    <a:lnTo>
                      <a:pt x="96" y="386"/>
                    </a:lnTo>
                    <a:lnTo>
                      <a:pt x="15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4" name="Freeform 28"/>
              <p:cNvSpPr>
                <a:spLocks noEditPoints="1"/>
              </p:cNvSpPr>
              <p:nvPr/>
            </p:nvSpPr>
            <p:spPr bwMode="auto">
              <a:xfrm>
                <a:off x="612775" y="52466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5" name="Freeform 29"/>
              <p:cNvSpPr>
                <a:spLocks noEditPoints="1"/>
              </p:cNvSpPr>
              <p:nvPr/>
            </p:nvSpPr>
            <p:spPr bwMode="auto">
              <a:xfrm>
                <a:off x="612775" y="57642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6" name="Freeform 30"/>
              <p:cNvSpPr/>
              <p:nvPr/>
            </p:nvSpPr>
            <p:spPr bwMode="auto">
              <a:xfrm>
                <a:off x="669925" y="6330950"/>
                <a:ext cx="417513" cy="517525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6">
                    <a:moveTo>
                      <a:pt x="15" y="326"/>
                    </a:moveTo>
                    <a:lnTo>
                      <a:pt x="0" y="320"/>
                    </a:lnTo>
                    <a:lnTo>
                      <a:pt x="45" y="206"/>
                    </a:lnTo>
                    <a:lnTo>
                      <a:pt x="48" y="206"/>
                    </a:lnTo>
                    <a:lnTo>
                      <a:pt x="254" y="0"/>
                    </a:lnTo>
                    <a:lnTo>
                      <a:pt x="263" y="12"/>
                    </a:lnTo>
                    <a:lnTo>
                      <a:pt x="60" y="215"/>
                    </a:lnTo>
                    <a:lnTo>
                      <a:pt x="15" y="3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7" name="Freeform 31"/>
              <p:cNvSpPr>
                <a:spLocks noEditPoints="1"/>
              </p:cNvSpPr>
              <p:nvPr/>
            </p:nvSpPr>
            <p:spPr bwMode="auto">
              <a:xfrm>
                <a:off x="1049337" y="6221413"/>
                <a:ext cx="157163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3" h="31">
                    <a:moveTo>
                      <a:pt x="16" y="31"/>
                    </a:moveTo>
                    <a:cubicBezTo>
                      <a:pt x="12" y="31"/>
                      <a:pt x="8" y="29"/>
                      <a:pt x="5" y="26"/>
                    </a:cubicBezTo>
                    <a:cubicBezTo>
                      <a:pt x="2" y="24"/>
                      <a:pt x="0" y="20"/>
                      <a:pt x="0" y="15"/>
                    </a:cubicBezTo>
                    <a:cubicBezTo>
                      <a:pt x="0" y="11"/>
                      <a:pt x="2" y="7"/>
                      <a:pt x="5" y="4"/>
                    </a:cubicBezTo>
                    <a:cubicBezTo>
                      <a:pt x="8" y="1"/>
                      <a:pt x="12" y="0"/>
                      <a:pt x="16" y="0"/>
                    </a:cubicBezTo>
                    <a:cubicBezTo>
                      <a:pt x="20" y="0"/>
                      <a:pt x="24" y="1"/>
                      <a:pt x="27" y="4"/>
                    </a:cubicBezTo>
                    <a:cubicBezTo>
                      <a:pt x="33" y="10"/>
                      <a:pt x="33" y="20"/>
                      <a:pt x="27" y="26"/>
                    </a:cubicBezTo>
                    <a:cubicBezTo>
                      <a:pt x="24" y="29"/>
                      <a:pt x="20" y="31"/>
                      <a:pt x="16" y="31"/>
                    </a:cubicBezTo>
                    <a:close/>
                    <a:moveTo>
                      <a:pt x="16" y="4"/>
                    </a:moveTo>
                    <a:cubicBezTo>
                      <a:pt x="13" y="4"/>
                      <a:pt x="10" y="5"/>
                      <a:pt x="8" y="7"/>
                    </a:cubicBezTo>
                    <a:cubicBezTo>
                      <a:pt x="6" y="9"/>
                      <a:pt x="4" y="12"/>
                      <a:pt x="4" y="15"/>
                    </a:cubicBezTo>
                    <a:cubicBezTo>
                      <a:pt x="4" y="19"/>
                      <a:pt x="6" y="21"/>
                      <a:pt x="8" y="24"/>
                    </a:cubicBezTo>
                    <a:cubicBezTo>
                      <a:pt x="10" y="26"/>
                      <a:pt x="13" y="27"/>
                      <a:pt x="16" y="27"/>
                    </a:cubicBezTo>
                    <a:cubicBezTo>
                      <a:pt x="19" y="27"/>
                      <a:pt x="22" y="26"/>
                      <a:pt x="24" y="24"/>
                    </a:cubicBezTo>
                    <a:cubicBezTo>
                      <a:pt x="29" y="19"/>
                      <a:pt x="29" y="12"/>
                      <a:pt x="24" y="7"/>
                    </a:cubicBezTo>
                    <a:cubicBezTo>
                      <a:pt x="22" y="5"/>
                      <a:pt x="19" y="4"/>
                      <a:pt x="16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</p:grpSp>
        <p:grpSp>
          <p:nvGrpSpPr>
            <p:cNvPr id="10" name="Group 9"/>
            <p:cNvGrpSpPr/>
            <p:nvPr/>
          </p:nvGrpSpPr>
          <p:grpSpPr>
            <a:xfrm>
              <a:off x="11364912" y="0"/>
              <a:ext cx="674688" cy="6848476"/>
              <a:chOff x="11364912" y="0"/>
              <a:chExt cx="674688" cy="6848476"/>
            </a:xfrm>
            <a:grpFill/>
          </p:grpSpPr>
          <p:sp>
            <p:nvSpPr>
              <p:cNvPr id="11" name="Freeform 32"/>
              <p:cNvSpPr/>
              <p:nvPr/>
            </p:nvSpPr>
            <p:spPr bwMode="auto">
              <a:xfrm>
                <a:off x="11483975" y="0"/>
                <a:ext cx="417513" cy="512763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3">
                    <a:moveTo>
                      <a:pt x="12" y="323"/>
                    </a:moveTo>
                    <a:lnTo>
                      <a:pt x="0" y="314"/>
                    </a:lnTo>
                    <a:lnTo>
                      <a:pt x="203" y="108"/>
                    </a:lnTo>
                    <a:lnTo>
                      <a:pt x="248" y="0"/>
                    </a:lnTo>
                    <a:lnTo>
                      <a:pt x="263" y="6"/>
                    </a:lnTo>
                    <a:lnTo>
                      <a:pt x="218" y="117"/>
                    </a:lnTo>
                    <a:lnTo>
                      <a:pt x="218" y="117"/>
                    </a:lnTo>
                    <a:lnTo>
                      <a:pt x="12" y="3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2" name="Freeform 33"/>
              <p:cNvSpPr>
                <a:spLocks noEditPoints="1"/>
              </p:cNvSpPr>
              <p:nvPr/>
            </p:nvSpPr>
            <p:spPr bwMode="auto">
              <a:xfrm>
                <a:off x="11364912" y="474663"/>
                <a:ext cx="157163" cy="152400"/>
              </a:xfrm>
              <a:custGeom>
                <a:avLst/>
                <a:gdLst/>
                <a:ahLst/>
                <a:cxnLst/>
                <a:rect l="0" t="0" r="r" b="b"/>
                <a:pathLst>
                  <a:path w="33" h="32">
                    <a:moveTo>
                      <a:pt x="17" y="32"/>
                    </a:moveTo>
                    <a:cubicBezTo>
                      <a:pt x="13" y="32"/>
                      <a:pt x="9" y="30"/>
                      <a:pt x="6" y="27"/>
                    </a:cubicBezTo>
                    <a:cubicBezTo>
                      <a:pt x="0" y="21"/>
                      <a:pt x="0" y="11"/>
                      <a:pt x="6" y="5"/>
                    </a:cubicBezTo>
                    <a:cubicBezTo>
                      <a:pt x="9" y="2"/>
                      <a:pt x="13" y="0"/>
                      <a:pt x="17" y="0"/>
                    </a:cubicBezTo>
                    <a:cubicBezTo>
                      <a:pt x="21" y="0"/>
                      <a:pt x="25" y="2"/>
                      <a:pt x="28" y="5"/>
                    </a:cubicBezTo>
                    <a:cubicBezTo>
                      <a:pt x="31" y="8"/>
                      <a:pt x="33" y="12"/>
                      <a:pt x="33" y="16"/>
                    </a:cubicBezTo>
                    <a:cubicBezTo>
                      <a:pt x="33" y="20"/>
                      <a:pt x="31" y="24"/>
                      <a:pt x="28" y="27"/>
                    </a:cubicBezTo>
                    <a:cubicBezTo>
                      <a:pt x="25" y="30"/>
                      <a:pt x="21" y="32"/>
                      <a:pt x="17" y="32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6"/>
                      <a:pt x="9" y="8"/>
                    </a:cubicBezTo>
                    <a:cubicBezTo>
                      <a:pt x="4" y="12"/>
                      <a:pt x="4" y="20"/>
                      <a:pt x="9" y="24"/>
                    </a:cubicBezTo>
                    <a:cubicBezTo>
                      <a:pt x="11" y="27"/>
                      <a:pt x="14" y="28"/>
                      <a:pt x="17" y="28"/>
                    </a:cubicBezTo>
                    <a:cubicBezTo>
                      <a:pt x="20" y="28"/>
                      <a:pt x="23" y="27"/>
                      <a:pt x="26" y="24"/>
                    </a:cubicBezTo>
                    <a:cubicBezTo>
                      <a:pt x="30" y="20"/>
                      <a:pt x="30" y="12"/>
                      <a:pt x="26" y="8"/>
                    </a:cubicBezTo>
                    <a:cubicBezTo>
                      <a:pt x="23" y="6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3" name="Freeform 34"/>
              <p:cNvSpPr>
                <a:spLocks noEditPoints="1"/>
              </p:cNvSpPr>
              <p:nvPr/>
            </p:nvSpPr>
            <p:spPr bwMode="auto">
              <a:xfrm>
                <a:off x="11631612" y="1539875"/>
                <a:ext cx="188913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4" name="Freeform 35"/>
              <p:cNvSpPr/>
              <p:nvPr/>
            </p:nvSpPr>
            <p:spPr bwMode="auto">
              <a:xfrm>
                <a:off x="11531600" y="5694363"/>
                <a:ext cx="298450" cy="1154113"/>
              </a:xfrm>
              <a:custGeom>
                <a:avLst/>
                <a:gdLst/>
                <a:ahLst/>
                <a:cxnLst/>
                <a:rect l="0" t="0" r="r" b="b"/>
                <a:pathLst>
                  <a:path w="188" h="727">
                    <a:moveTo>
                      <a:pt x="15" y="727"/>
                    </a:moveTo>
                    <a:lnTo>
                      <a:pt x="0" y="727"/>
                    </a:lnTo>
                    <a:lnTo>
                      <a:pt x="0" y="407"/>
                    </a:lnTo>
                    <a:lnTo>
                      <a:pt x="0" y="407"/>
                    </a:lnTo>
                    <a:lnTo>
                      <a:pt x="176" y="0"/>
                    </a:lnTo>
                    <a:lnTo>
                      <a:pt x="188" y="6"/>
                    </a:lnTo>
                    <a:lnTo>
                      <a:pt x="15" y="410"/>
                    </a:lnTo>
                    <a:lnTo>
                      <a:pt x="15" y="7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5" name="Freeform 36"/>
              <p:cNvSpPr>
                <a:spLocks noEditPoints="1"/>
              </p:cNvSpPr>
              <p:nvPr/>
            </p:nvSpPr>
            <p:spPr bwMode="auto">
              <a:xfrm>
                <a:off x="11772900" y="5551488"/>
                <a:ext cx="157163" cy="155575"/>
              </a:xfrm>
              <a:custGeom>
                <a:avLst/>
                <a:gdLst/>
                <a:ahLst/>
                <a:cxnLst/>
                <a:rect l="0" t="0" r="r" b="b"/>
                <a:pathLst>
                  <a:path w="33" h="33">
                    <a:moveTo>
                      <a:pt x="17" y="33"/>
                    </a:moveTo>
                    <a:cubicBezTo>
                      <a:pt x="8" y="33"/>
                      <a:pt x="0" y="25"/>
                      <a:pt x="0" y="16"/>
                    </a:cubicBezTo>
                    <a:cubicBezTo>
                      <a:pt x="0" y="7"/>
                      <a:pt x="8" y="0"/>
                      <a:pt x="17" y="0"/>
                    </a:cubicBezTo>
                    <a:cubicBezTo>
                      <a:pt x="26" y="0"/>
                      <a:pt x="33" y="7"/>
                      <a:pt x="33" y="16"/>
                    </a:cubicBezTo>
                    <a:cubicBezTo>
                      <a:pt x="33" y="25"/>
                      <a:pt x="26" y="33"/>
                      <a:pt x="17" y="33"/>
                    </a:cubicBezTo>
                    <a:close/>
                    <a:moveTo>
                      <a:pt x="17" y="4"/>
                    </a:moveTo>
                    <a:cubicBezTo>
                      <a:pt x="10" y="4"/>
                      <a:pt x="4" y="9"/>
                      <a:pt x="4" y="16"/>
                    </a:cubicBezTo>
                    <a:cubicBezTo>
                      <a:pt x="4" y="23"/>
                      <a:pt x="10" y="29"/>
                      <a:pt x="17" y="29"/>
                    </a:cubicBezTo>
                    <a:cubicBezTo>
                      <a:pt x="23" y="29"/>
                      <a:pt x="29" y="23"/>
                      <a:pt x="29" y="16"/>
                    </a:cubicBezTo>
                    <a:cubicBezTo>
                      <a:pt x="29" y="9"/>
                      <a:pt x="23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6" name="Freeform 37"/>
              <p:cNvSpPr/>
              <p:nvPr/>
            </p:nvSpPr>
            <p:spPr bwMode="auto">
              <a:xfrm>
                <a:off x="11710987" y="4763"/>
                <a:ext cx="304800" cy="1544638"/>
              </a:xfrm>
              <a:custGeom>
                <a:avLst/>
                <a:gdLst/>
                <a:ahLst/>
                <a:cxnLst/>
                <a:rect l="0" t="0" r="r" b="b"/>
                <a:pathLst>
                  <a:path w="192" h="973">
                    <a:moveTo>
                      <a:pt x="15" y="973"/>
                    </a:moveTo>
                    <a:lnTo>
                      <a:pt x="0" y="973"/>
                    </a:lnTo>
                    <a:lnTo>
                      <a:pt x="0" y="790"/>
                    </a:lnTo>
                    <a:lnTo>
                      <a:pt x="174" y="614"/>
                    </a:lnTo>
                    <a:lnTo>
                      <a:pt x="174" y="0"/>
                    </a:lnTo>
                    <a:lnTo>
                      <a:pt x="192" y="0"/>
                    </a:lnTo>
                    <a:lnTo>
                      <a:pt x="192" y="620"/>
                    </a:lnTo>
                    <a:lnTo>
                      <a:pt x="15" y="796"/>
                    </a:lnTo>
                    <a:lnTo>
                      <a:pt x="15" y="97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7" name="Freeform 38"/>
              <p:cNvSpPr>
                <a:spLocks noEditPoints="1"/>
              </p:cNvSpPr>
              <p:nvPr/>
            </p:nvSpPr>
            <p:spPr bwMode="auto">
              <a:xfrm>
                <a:off x="11636375" y="4867275"/>
                <a:ext cx="188913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8" name="Freeform 39"/>
              <p:cNvSpPr/>
              <p:nvPr/>
            </p:nvSpPr>
            <p:spPr bwMode="auto">
              <a:xfrm>
                <a:off x="11441112" y="5046663"/>
                <a:ext cx="307975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194" h="1135">
                    <a:moveTo>
                      <a:pt x="18" y="1135"/>
                    </a:moveTo>
                    <a:lnTo>
                      <a:pt x="0" y="1135"/>
                    </a:lnTo>
                    <a:lnTo>
                      <a:pt x="0" y="354"/>
                    </a:lnTo>
                    <a:lnTo>
                      <a:pt x="176" y="177"/>
                    </a:lnTo>
                    <a:lnTo>
                      <a:pt x="176" y="0"/>
                    </a:lnTo>
                    <a:lnTo>
                      <a:pt x="194" y="0"/>
                    </a:lnTo>
                    <a:lnTo>
                      <a:pt x="194" y="183"/>
                    </a:lnTo>
                    <a:lnTo>
                      <a:pt x="18" y="360"/>
                    </a:lnTo>
                    <a:lnTo>
                      <a:pt x="18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9" name="Freeform 40"/>
              <p:cNvSpPr>
                <a:spLocks noEditPoints="1"/>
              </p:cNvSpPr>
              <p:nvPr/>
            </p:nvSpPr>
            <p:spPr bwMode="auto">
              <a:xfrm>
                <a:off x="11849100" y="64166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0" name="Rectangle 41"/>
              <p:cNvSpPr>
                <a:spLocks noChangeArrowheads="1"/>
              </p:cNvSpPr>
              <p:nvPr/>
            </p:nvSpPr>
            <p:spPr bwMode="auto">
              <a:xfrm>
                <a:off x="11939587" y="6596063"/>
                <a:ext cx="23813" cy="2524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1413" y="618518"/>
            <a:ext cx="9905998" cy="14785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2" y="2249487"/>
            <a:ext cx="9905999" cy="35417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56921" y="588327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12/14/2016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41411" y="5883275"/>
            <a:ext cx="623930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 cap="all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76321" y="5883274"/>
            <a:ext cx="7710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798775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SzPct val="125000"/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wmf"/><Relationship Id="rId13" Type="http://schemas.openxmlformats.org/officeDocument/2006/relationships/oleObject" Target="../embeddings/oleObject6.bin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12" Type="http://schemas.openxmlformats.org/officeDocument/2006/relationships/image" Target="../media/image11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8.wmf"/><Relationship Id="rId11" Type="http://schemas.openxmlformats.org/officeDocument/2006/relationships/oleObject" Target="../embeddings/oleObject5.bin"/><Relationship Id="rId5" Type="http://schemas.openxmlformats.org/officeDocument/2006/relationships/oleObject" Target="../embeddings/oleObject2.bin"/><Relationship Id="rId10" Type="http://schemas.openxmlformats.org/officeDocument/2006/relationships/image" Target="../media/image10.wmf"/><Relationship Id="rId4" Type="http://schemas.openxmlformats.org/officeDocument/2006/relationships/image" Target="../media/image7.wmf"/><Relationship Id="rId9" Type="http://schemas.openxmlformats.org/officeDocument/2006/relationships/oleObject" Target="../embeddings/oleObject4.bin"/><Relationship Id="rId14" Type="http://schemas.openxmlformats.org/officeDocument/2006/relationships/image" Target="../media/image12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12434" y="612910"/>
            <a:ext cx="7602719" cy="804940"/>
          </a:xfrm>
        </p:spPr>
        <p:txBody>
          <a:bodyPr anchor="t">
            <a:normAutofit fontScale="90000"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FRC TEAM Leadership training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4" name="Picture 2" descr="http://cache1.asset-cache.net/gc/182193082-robot-businessman-stands-holding-a-briefcase-gettyimages.jpg?v=1&amp;c=IWSAsset&amp;k=2&amp;d=iPXPx5du6aQREcUfufvE1Z7m7KfKhheSbLoE3aZeikU%3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695340" y="1494919"/>
            <a:ext cx="5075695" cy="50756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8843" y="2129245"/>
            <a:ext cx="3794314" cy="3794314"/>
          </a:xfrm>
          <a:prstGeom prst="rect">
            <a:avLst/>
          </a:prstGeom>
        </p:spPr>
      </p:pic>
      <p:pic>
        <p:nvPicPr>
          <p:cNvPr id="7" name="Picture 2" descr="http://cache1.asset-cache.net/gc/182193082-robot-businessman-stands-holding-a-briefcase-gettyimages.jpg?v=1&amp;c=IWSAsset&amp;k=2&amp;d=iPXPx5du6aQREcUfufvE1Z7m7KfKhheSbLoE3aZeikU%3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21424" y="1494919"/>
            <a:ext cx="5075695" cy="50756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68378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ed Rectangle 5"/>
          <p:cNvSpPr/>
          <p:nvPr/>
        </p:nvSpPr>
        <p:spPr>
          <a:xfrm>
            <a:off x="2825937" y="2898545"/>
            <a:ext cx="3410326" cy="1534335"/>
          </a:xfrm>
          <a:prstGeom prst="roundRect">
            <a:avLst>
              <a:gd name="adj" fmla="val 0"/>
            </a:avLst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b="1" dirty="0" smtClean="0"/>
              <a:t>Strengths</a:t>
            </a:r>
          </a:p>
        </p:txBody>
      </p:sp>
      <p:sp>
        <p:nvSpPr>
          <p:cNvPr id="7" name="Rounded Rectangle 6"/>
          <p:cNvSpPr/>
          <p:nvPr/>
        </p:nvSpPr>
        <p:spPr>
          <a:xfrm>
            <a:off x="6276624" y="2898545"/>
            <a:ext cx="3410326" cy="1534335"/>
          </a:xfrm>
          <a:prstGeom prst="roundRect">
            <a:avLst>
              <a:gd name="adj" fmla="val 0"/>
            </a:avLst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b="1" dirty="0" smtClean="0"/>
              <a:t>Weaknesses</a:t>
            </a:r>
          </a:p>
        </p:txBody>
      </p:sp>
      <p:sp>
        <p:nvSpPr>
          <p:cNvPr id="8" name="Rounded Rectangle 7"/>
          <p:cNvSpPr/>
          <p:nvPr/>
        </p:nvSpPr>
        <p:spPr>
          <a:xfrm>
            <a:off x="2825941" y="4463874"/>
            <a:ext cx="3413716" cy="1534335"/>
          </a:xfrm>
          <a:prstGeom prst="roundRect">
            <a:avLst>
              <a:gd name="adj" fmla="val 0"/>
            </a:avLst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b="1" dirty="0" smtClean="0"/>
              <a:t>Opportunities</a:t>
            </a:r>
            <a:endParaRPr lang="en-US" sz="4400" b="1" dirty="0"/>
          </a:p>
        </p:txBody>
      </p:sp>
      <p:sp>
        <p:nvSpPr>
          <p:cNvPr id="9" name="Rounded Rectangle 8"/>
          <p:cNvSpPr/>
          <p:nvPr/>
        </p:nvSpPr>
        <p:spPr>
          <a:xfrm>
            <a:off x="6276625" y="4463874"/>
            <a:ext cx="3410326" cy="1534335"/>
          </a:xfrm>
          <a:prstGeom prst="roundRect">
            <a:avLst>
              <a:gd name="adj" fmla="val 0"/>
            </a:avLst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b="1" dirty="0" smtClean="0"/>
              <a:t>Threats</a:t>
            </a:r>
            <a:endParaRPr lang="en-US" sz="4400" b="1" dirty="0"/>
          </a:p>
        </p:txBody>
      </p:sp>
      <p:sp>
        <p:nvSpPr>
          <p:cNvPr id="10" name="Rectangle 9"/>
          <p:cNvSpPr/>
          <p:nvPr/>
        </p:nvSpPr>
        <p:spPr>
          <a:xfrm>
            <a:off x="2825941" y="2234175"/>
            <a:ext cx="3413716" cy="573433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chemeClr val="bg1"/>
                </a:solidFill>
              </a:rPr>
              <a:t>Helpful</a:t>
            </a:r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6273234" y="2234177"/>
            <a:ext cx="3413716" cy="573433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chemeClr val="bg1"/>
                </a:solidFill>
              </a:rPr>
              <a:t>Harmful</a:t>
            </a:r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 rot="16200000">
            <a:off x="1673803" y="3378995"/>
            <a:ext cx="1534335" cy="573433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chemeClr val="bg1"/>
                </a:solidFill>
              </a:rPr>
              <a:t>Internal</a:t>
            </a:r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 rot="16200000">
            <a:off x="1673802" y="4944325"/>
            <a:ext cx="1534335" cy="573433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chemeClr val="bg1"/>
                </a:solidFill>
              </a:rPr>
              <a:t>External</a:t>
            </a:r>
            <a:endParaRPr lang="en-US" sz="2400" b="1" dirty="0">
              <a:solidFill>
                <a:schemeClr val="bg1"/>
              </a:solidFill>
            </a:endParaRPr>
          </a:p>
        </p:txBody>
      </p:sp>
      <p:cxnSp>
        <p:nvCxnSpPr>
          <p:cNvPr id="16" name="Straight Connector 15"/>
          <p:cNvCxnSpPr/>
          <p:nvPr/>
        </p:nvCxnSpPr>
        <p:spPr>
          <a:xfrm>
            <a:off x="2084294" y="4450426"/>
            <a:ext cx="7764608" cy="1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 flipH="1">
            <a:off x="6257736" y="2116569"/>
            <a:ext cx="12104" cy="3966882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itle 1"/>
          <p:cNvSpPr>
            <a:spLocks noGrp="1"/>
          </p:cNvSpPr>
          <p:nvPr>
            <p:ph type="title"/>
          </p:nvPr>
        </p:nvSpPr>
        <p:spPr>
          <a:xfrm>
            <a:off x="1141413" y="213566"/>
            <a:ext cx="9905998" cy="1478570"/>
          </a:xfrm>
        </p:spPr>
        <p:txBody>
          <a:bodyPr/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Strategic Planning - SWOT ANALYSIS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17854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  <p:bldP spid="1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ed Rectangle 5"/>
          <p:cNvSpPr/>
          <p:nvPr/>
        </p:nvSpPr>
        <p:spPr>
          <a:xfrm>
            <a:off x="1389385" y="2696706"/>
            <a:ext cx="4628553" cy="2014779"/>
          </a:xfrm>
          <a:prstGeom prst="roundRect">
            <a:avLst>
              <a:gd name="adj" fmla="val 0"/>
            </a:avLst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2000" b="1" u="sng" dirty="0" smtClean="0">
                <a:solidFill>
                  <a:schemeClr val="bg1"/>
                </a:solidFill>
              </a:rPr>
              <a:t>Strengths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bg1"/>
                </a:solidFill>
              </a:rPr>
              <a:t>What are our assets?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bg1"/>
                </a:solidFill>
              </a:rPr>
              <a:t>What do we think we do well?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bg1"/>
                </a:solidFill>
              </a:rPr>
              <a:t>What do others say you do well?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bg1"/>
                </a:solidFill>
              </a:rPr>
              <a:t>What unique features make us stand out?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bg1"/>
                </a:solidFill>
              </a:rPr>
              <a:t>What do we have that nobody else does?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bg1"/>
                </a:solidFill>
              </a:rPr>
              <a:t>What do we have more of than anyone else?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6064431" y="2696705"/>
            <a:ext cx="4952999" cy="2014779"/>
          </a:xfrm>
          <a:prstGeom prst="roundRect">
            <a:avLst>
              <a:gd name="adj" fmla="val 0"/>
            </a:avLst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2000" b="1" u="sng" dirty="0" smtClean="0">
                <a:solidFill>
                  <a:schemeClr val="bg1"/>
                </a:solidFill>
              </a:rPr>
              <a:t>Weaknesses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A</a:t>
            </a:r>
            <a:r>
              <a:rPr lang="en-US" dirty="0" smtClean="0">
                <a:solidFill>
                  <a:schemeClr val="bg1"/>
                </a:solidFill>
              </a:rPr>
              <a:t>re we lacking knowledge or skills?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bg1"/>
                </a:solidFill>
              </a:rPr>
              <a:t>What don’t we have that we need?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bg1"/>
                </a:solidFill>
              </a:rPr>
              <a:t>What areas do we need to improve?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bg1"/>
                </a:solidFill>
              </a:rPr>
              <a:t>What are the things we need to avoid?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bg1"/>
                </a:solidFill>
              </a:rPr>
              <a:t>Where do our competitors have an advantage?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bg1"/>
                </a:solidFill>
              </a:rPr>
              <a:t>What new resources are we lacking?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>
              <a:solidFill>
                <a:schemeClr val="bg1"/>
              </a:solidFill>
            </a:endParaRPr>
          </a:p>
          <a:p>
            <a:endParaRPr lang="en-US" dirty="0" smtClean="0">
              <a:solidFill>
                <a:schemeClr val="bg1"/>
              </a:solidFill>
            </a:endParaRPr>
          </a:p>
          <a:p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6064432" y="4757977"/>
            <a:ext cx="4952998" cy="2014779"/>
          </a:xfrm>
          <a:prstGeom prst="roundRect">
            <a:avLst>
              <a:gd name="adj" fmla="val 0"/>
            </a:avLst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2000" b="1" u="sng" dirty="0" smtClean="0">
                <a:solidFill>
                  <a:schemeClr val="bg1"/>
                </a:solidFill>
              </a:rPr>
              <a:t>Threats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bg1"/>
                </a:solidFill>
              </a:rPr>
              <a:t>Who are our biggest competitors?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bg1"/>
                </a:solidFill>
              </a:rPr>
              <a:t>What do our competitors have that we don’t?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bg1"/>
                </a:solidFill>
              </a:rPr>
              <a:t>What are obstacles with our current mission?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bg1"/>
                </a:solidFill>
              </a:rPr>
              <a:t>What could change that would reduce resources?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bg1"/>
                </a:solidFill>
              </a:rPr>
              <a:t>What changes to FRC may disrupt our success?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bg1"/>
                </a:solidFill>
              </a:rPr>
              <a:t>What are the risks we face in achieving goals?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1389385" y="4757978"/>
            <a:ext cx="4628553" cy="2014779"/>
          </a:xfrm>
          <a:prstGeom prst="roundRect">
            <a:avLst>
              <a:gd name="adj" fmla="val 0"/>
            </a:avLst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2000" b="1" u="sng" dirty="0" smtClean="0">
                <a:solidFill>
                  <a:schemeClr val="bg1"/>
                </a:solidFill>
              </a:rPr>
              <a:t>Opportunities</a:t>
            </a:r>
            <a:endParaRPr lang="en-US" b="1" u="sng" dirty="0" smtClean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bg1"/>
                </a:solidFill>
              </a:rPr>
              <a:t>What are the current trends?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bg1"/>
                </a:solidFill>
              </a:rPr>
              <a:t>What are we not doing that we should be?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bg1"/>
                </a:solidFill>
              </a:rPr>
              <a:t>What new technology can we leverage?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bg1"/>
                </a:solidFill>
              </a:rPr>
              <a:t>What knowledge or skills can we add?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bg1"/>
                </a:solidFill>
              </a:rPr>
              <a:t>What will give us a competitive advantage?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bg1"/>
                </a:solidFill>
              </a:rPr>
              <a:t>What are we missing?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1141413" y="213566"/>
            <a:ext cx="9905998" cy="1478570"/>
          </a:xfrm>
        </p:spPr>
        <p:txBody>
          <a:bodyPr/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Strategic Planning - SWOT ANALYSIS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54645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9" grpId="0" animBg="1"/>
      <p:bldP spid="10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1291312" y="1978801"/>
            <a:ext cx="9876019" cy="4181295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2800" b="1" u="sng" dirty="0" smtClean="0">
                <a:solidFill>
                  <a:schemeClr val="bg1"/>
                </a:solidFill>
              </a:rPr>
              <a:t>Strategies</a:t>
            </a:r>
          </a:p>
          <a:p>
            <a:pPr marL="806450" indent="-341313">
              <a:lnSpc>
                <a:spcPct val="100000"/>
              </a:lnSpc>
            </a:pPr>
            <a:r>
              <a:rPr lang="en-US" sz="2200" dirty="0" smtClean="0">
                <a:solidFill>
                  <a:schemeClr val="bg1"/>
                </a:solidFill>
              </a:rPr>
              <a:t>Larger, overall plan that comprise several tactics</a:t>
            </a:r>
          </a:p>
          <a:p>
            <a:pPr marL="806450" indent="-341313">
              <a:lnSpc>
                <a:spcPct val="100000"/>
              </a:lnSpc>
            </a:pPr>
            <a:r>
              <a:rPr lang="en-US" sz="2200" dirty="0" smtClean="0">
                <a:solidFill>
                  <a:schemeClr val="bg1"/>
                </a:solidFill>
              </a:rPr>
              <a:t>Broad, “big picture”</a:t>
            </a:r>
          </a:p>
          <a:p>
            <a:pPr marL="806450" indent="-341313">
              <a:lnSpc>
                <a:spcPct val="100000"/>
              </a:lnSpc>
            </a:pPr>
            <a:r>
              <a:rPr lang="en-US" sz="2200" dirty="0" smtClean="0">
                <a:solidFill>
                  <a:schemeClr val="bg1"/>
                </a:solidFill>
              </a:rPr>
              <a:t>Long-term and future oriented</a:t>
            </a:r>
          </a:p>
          <a:p>
            <a:pPr marL="0" indent="0">
              <a:buNone/>
            </a:pPr>
            <a:endParaRPr lang="en-US" sz="300" dirty="0" smtClean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US" sz="2800" b="1" u="sng" dirty="0" smtClean="0">
                <a:solidFill>
                  <a:schemeClr val="bg1"/>
                </a:solidFill>
              </a:rPr>
              <a:t>Tactics</a:t>
            </a:r>
            <a:endParaRPr lang="en-US" sz="2800" b="1" u="sng" dirty="0">
              <a:solidFill>
                <a:schemeClr val="bg1"/>
              </a:solidFill>
            </a:endParaRPr>
          </a:p>
          <a:p>
            <a:pPr marL="806450" indent="-341313">
              <a:lnSpc>
                <a:spcPct val="100000"/>
              </a:lnSpc>
            </a:pPr>
            <a:r>
              <a:rPr lang="en-US" sz="2200" dirty="0" smtClean="0">
                <a:solidFill>
                  <a:schemeClr val="bg1"/>
                </a:solidFill>
              </a:rPr>
              <a:t>Plans, tasks, or procedures that can be carried out; part of a larger strategy</a:t>
            </a:r>
          </a:p>
          <a:p>
            <a:pPr marL="806450" indent="-341313">
              <a:lnSpc>
                <a:spcPct val="100000"/>
              </a:lnSpc>
            </a:pPr>
            <a:r>
              <a:rPr lang="en-US" sz="2200" dirty="0" smtClean="0">
                <a:solidFill>
                  <a:schemeClr val="bg1"/>
                </a:solidFill>
              </a:rPr>
              <a:t>Narrow, “close-up” </a:t>
            </a:r>
          </a:p>
          <a:p>
            <a:pPr marL="806450" indent="-341313">
              <a:lnSpc>
                <a:spcPct val="100000"/>
              </a:lnSpc>
            </a:pPr>
            <a:r>
              <a:rPr lang="en-US" sz="2200" dirty="0">
                <a:solidFill>
                  <a:schemeClr val="bg1"/>
                </a:solidFill>
              </a:rPr>
              <a:t>S</a:t>
            </a:r>
            <a:r>
              <a:rPr lang="en-US" sz="2200" dirty="0" smtClean="0">
                <a:solidFill>
                  <a:schemeClr val="bg1"/>
                </a:solidFill>
              </a:rPr>
              <a:t>hort-term and present oriented</a:t>
            </a: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1141413" y="213566"/>
            <a:ext cx="9905998" cy="14785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dirty="0" smtClean="0">
                <a:solidFill>
                  <a:schemeClr val="bg1"/>
                </a:solidFill>
              </a:rPr>
              <a:t>Strategies and tactics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94271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34400" y="2140309"/>
            <a:ext cx="10327334" cy="5019226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US" sz="3100" b="1" u="sng" dirty="0" smtClean="0">
                <a:solidFill>
                  <a:schemeClr val="bg1"/>
                </a:solidFill>
              </a:rPr>
              <a:t>Goal</a:t>
            </a:r>
            <a:endParaRPr lang="en-US" sz="3100" b="1" u="sng" dirty="0">
              <a:solidFill>
                <a:schemeClr val="bg1"/>
              </a:solidFill>
            </a:endParaRPr>
          </a:p>
          <a:p>
            <a:pPr marL="806450" indent="-341313">
              <a:spcBef>
                <a:spcPts val="600"/>
              </a:spcBef>
            </a:pPr>
            <a:r>
              <a:rPr lang="en-US" sz="2600" dirty="0" smtClean="0">
                <a:solidFill>
                  <a:schemeClr val="bg1"/>
                </a:solidFill>
              </a:rPr>
              <a:t>Win the FRC Championship</a:t>
            </a:r>
          </a:p>
          <a:p>
            <a:pPr marL="0" indent="0">
              <a:spcBef>
                <a:spcPts val="600"/>
              </a:spcBef>
              <a:buNone/>
            </a:pPr>
            <a:r>
              <a:rPr lang="en-US" sz="3100" b="1" u="sng" dirty="0" smtClean="0">
                <a:solidFill>
                  <a:schemeClr val="bg1"/>
                </a:solidFill>
              </a:rPr>
              <a:t>Objective</a:t>
            </a:r>
            <a:endParaRPr lang="en-US" sz="3100" b="1" u="sng" dirty="0">
              <a:solidFill>
                <a:schemeClr val="bg1"/>
              </a:solidFill>
            </a:endParaRPr>
          </a:p>
          <a:p>
            <a:pPr marL="806450" lvl="4" indent="-342900">
              <a:lnSpc>
                <a:spcPct val="130000"/>
              </a:lnSpc>
              <a:spcBef>
                <a:spcPts val="600"/>
              </a:spcBef>
            </a:pPr>
            <a:r>
              <a:rPr lang="en-US" sz="2600" dirty="0" smtClean="0">
                <a:solidFill>
                  <a:schemeClr val="bg1"/>
                </a:solidFill>
              </a:rPr>
              <a:t>By </a:t>
            </a:r>
            <a:r>
              <a:rPr lang="en-US" sz="2600" dirty="0">
                <a:solidFill>
                  <a:schemeClr val="bg1"/>
                </a:solidFill>
              </a:rPr>
              <a:t>February 19</a:t>
            </a:r>
            <a:r>
              <a:rPr lang="en-US" sz="2600" baseline="30000" dirty="0">
                <a:solidFill>
                  <a:schemeClr val="bg1"/>
                </a:solidFill>
              </a:rPr>
              <a:t>th</a:t>
            </a:r>
            <a:r>
              <a:rPr lang="en-US" sz="2600" dirty="0">
                <a:solidFill>
                  <a:schemeClr val="bg1"/>
                </a:solidFill>
              </a:rPr>
              <a:t>, demonstrate mastery at operating the robot as measured by operating without error for at least </a:t>
            </a:r>
            <a:r>
              <a:rPr lang="en-US" sz="2600" dirty="0" smtClean="0">
                <a:solidFill>
                  <a:schemeClr val="bg1"/>
                </a:solidFill>
              </a:rPr>
              <a:t>60 </a:t>
            </a:r>
            <a:r>
              <a:rPr lang="en-US" sz="2600" dirty="0">
                <a:solidFill>
                  <a:schemeClr val="bg1"/>
                </a:solidFill>
              </a:rPr>
              <a:t>minutes</a:t>
            </a:r>
            <a:r>
              <a:rPr lang="en-US" sz="2600" dirty="0" smtClean="0">
                <a:solidFill>
                  <a:schemeClr val="bg1"/>
                </a:solidFill>
              </a:rPr>
              <a:t>.</a:t>
            </a:r>
          </a:p>
          <a:p>
            <a:pPr marL="0" lvl="4" indent="0">
              <a:spcBef>
                <a:spcPts val="600"/>
              </a:spcBef>
              <a:buNone/>
            </a:pPr>
            <a:r>
              <a:rPr lang="en-US" sz="3100" b="1" u="sng" dirty="0" smtClean="0">
                <a:solidFill>
                  <a:schemeClr val="bg1"/>
                </a:solidFill>
              </a:rPr>
              <a:t>Strategy</a:t>
            </a:r>
          </a:p>
          <a:p>
            <a:pPr marL="806450" lvl="4" indent="-342900">
              <a:lnSpc>
                <a:spcPct val="130000"/>
              </a:lnSpc>
              <a:spcBef>
                <a:spcPts val="600"/>
              </a:spcBef>
            </a:pPr>
            <a:r>
              <a:rPr lang="en-US" sz="2600" dirty="0" smtClean="0">
                <a:solidFill>
                  <a:schemeClr val="bg1"/>
                </a:solidFill>
              </a:rPr>
              <a:t>Designate a team to operate the robot and have them practice everyday</a:t>
            </a:r>
            <a:endParaRPr lang="en-US" sz="2600" dirty="0">
              <a:solidFill>
                <a:schemeClr val="bg1"/>
              </a:solidFill>
            </a:endParaRPr>
          </a:p>
          <a:p>
            <a:pPr marL="0" lvl="4" indent="0">
              <a:lnSpc>
                <a:spcPct val="130000"/>
              </a:lnSpc>
              <a:spcBef>
                <a:spcPts val="600"/>
              </a:spcBef>
              <a:buNone/>
            </a:pPr>
            <a:r>
              <a:rPr lang="en-US" sz="3100" b="1" u="sng" dirty="0" smtClean="0">
                <a:solidFill>
                  <a:schemeClr val="bg1"/>
                </a:solidFill>
              </a:rPr>
              <a:t>Tactics</a:t>
            </a:r>
          </a:p>
          <a:p>
            <a:pPr marL="806450" lvl="4" indent="-342900">
              <a:spcBef>
                <a:spcPts val="600"/>
              </a:spcBef>
            </a:pPr>
            <a:r>
              <a:rPr lang="en-US" sz="2600" dirty="0" smtClean="0">
                <a:solidFill>
                  <a:schemeClr val="bg1"/>
                </a:solidFill>
              </a:rPr>
              <a:t>Have the team operate the robot for a minimum of 2 hours a day</a:t>
            </a:r>
          </a:p>
          <a:p>
            <a:pPr marL="806450" lvl="4" indent="-342900">
              <a:spcBef>
                <a:spcPts val="600"/>
              </a:spcBef>
            </a:pPr>
            <a:r>
              <a:rPr lang="en-US" sz="2600" dirty="0" smtClean="0">
                <a:solidFill>
                  <a:schemeClr val="bg1"/>
                </a:solidFill>
              </a:rPr>
              <a:t>Create a replica of the playing field and have operators perform all functions of the game</a:t>
            </a:r>
          </a:p>
          <a:p>
            <a:pPr marL="806450" lvl="4" indent="-342900">
              <a:spcBef>
                <a:spcPts val="600"/>
              </a:spcBef>
            </a:pPr>
            <a:r>
              <a:rPr lang="en-US" sz="2600" dirty="0" smtClean="0">
                <a:solidFill>
                  <a:schemeClr val="bg1"/>
                </a:solidFill>
              </a:rPr>
              <a:t>Have operators compete against each other during timed scrimmages</a:t>
            </a:r>
            <a:endParaRPr lang="en-US" sz="2600" dirty="0">
              <a:solidFill>
                <a:schemeClr val="bg1"/>
              </a:solidFill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1141413" y="213566"/>
            <a:ext cx="9905998" cy="14785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dirty="0" smtClean="0">
                <a:solidFill>
                  <a:schemeClr val="bg1"/>
                </a:solidFill>
              </a:rPr>
              <a:t>Strategies and tactics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76914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00213" y="2235200"/>
            <a:ext cx="8791575" cy="2387600"/>
          </a:xfrm>
        </p:spPr>
        <p:txBody>
          <a:bodyPr anchor="ctr"/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Leadership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603062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59743" y="1645743"/>
            <a:ext cx="5272514" cy="5212257"/>
          </a:xfrm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1141413" y="213566"/>
            <a:ext cx="9905998" cy="1478570"/>
          </a:xfrm>
        </p:spPr>
        <p:txBody>
          <a:bodyPr/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What it means to be a leader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6052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141413" y="213566"/>
            <a:ext cx="9905998" cy="1478570"/>
          </a:xfrm>
        </p:spPr>
        <p:txBody>
          <a:bodyPr/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Leader </a:t>
            </a:r>
            <a:r>
              <a:rPr lang="en-US" dirty="0">
                <a:solidFill>
                  <a:schemeClr val="bg1"/>
                </a:solidFill>
              </a:rPr>
              <a:t>vs</a:t>
            </a:r>
            <a:r>
              <a:rPr lang="en-US" dirty="0" smtClean="0">
                <a:solidFill>
                  <a:schemeClr val="bg1"/>
                </a:solidFill>
              </a:rPr>
              <a:t>. manager vs. Boss</a:t>
            </a:r>
            <a:endParaRPr lang="en-US" dirty="0">
              <a:solidFill>
                <a:schemeClr val="bg1"/>
              </a:solidFill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9350651"/>
              </p:ext>
            </p:extLst>
          </p:nvPr>
        </p:nvGraphicFramePr>
        <p:xfrm>
          <a:off x="863328" y="1626821"/>
          <a:ext cx="10449106" cy="454374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00404">
                  <a:extLst>
                    <a:ext uri="{9D8B030D-6E8A-4147-A177-3AD203B41FA5}">
                      <a16:colId xmlns:a16="http://schemas.microsoft.com/office/drawing/2014/main" val="1806374384"/>
                    </a:ext>
                  </a:extLst>
                </a:gridCol>
                <a:gridCol w="3814353">
                  <a:extLst>
                    <a:ext uri="{9D8B030D-6E8A-4147-A177-3AD203B41FA5}">
                      <a16:colId xmlns:a16="http://schemas.microsoft.com/office/drawing/2014/main" val="231567527"/>
                    </a:ext>
                  </a:extLst>
                </a:gridCol>
                <a:gridCol w="3034349">
                  <a:extLst>
                    <a:ext uri="{9D8B030D-6E8A-4147-A177-3AD203B41FA5}">
                      <a16:colId xmlns:a16="http://schemas.microsoft.com/office/drawing/2014/main" val="2800340956"/>
                    </a:ext>
                  </a:extLst>
                </a:gridCol>
              </a:tblGrid>
              <a:tr h="454061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Leader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Manager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Boss</a:t>
                      </a:r>
                      <a:endParaRPr lang="en-US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13645783"/>
                  </a:ext>
                </a:extLst>
              </a:tr>
              <a:tr h="454061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Strategic orientation/organizational focus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Tactical orientation/team focus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Results orientation/individual focus</a:t>
                      </a:r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06038774"/>
                  </a:ext>
                </a:extLst>
              </a:tr>
              <a:tr h="454061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Creates vision,</a:t>
                      </a:r>
                      <a:r>
                        <a:rPr lang="en-US" sz="1600" baseline="0" dirty="0" smtClean="0"/>
                        <a:t> </a:t>
                      </a:r>
                      <a:r>
                        <a:rPr lang="en-US" sz="1600" dirty="0" smtClean="0"/>
                        <a:t>strategy,</a:t>
                      </a:r>
                      <a:r>
                        <a:rPr lang="en-US" sz="1600" baseline="0" dirty="0" smtClean="0"/>
                        <a:t> and culture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Plans,</a:t>
                      </a:r>
                      <a:r>
                        <a:rPr lang="en-US" sz="1600" baseline="0" dirty="0" smtClean="0"/>
                        <a:t> </a:t>
                      </a:r>
                      <a:r>
                        <a:rPr lang="en-US" sz="1600" dirty="0" smtClean="0"/>
                        <a:t>organizes, and navigates politics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Reacts</a:t>
                      </a:r>
                      <a:r>
                        <a:rPr lang="en-US" sz="1600" baseline="0" dirty="0" smtClean="0"/>
                        <a:t> and solves immediate needs</a:t>
                      </a:r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79926547"/>
                  </a:ext>
                </a:extLst>
              </a:tr>
              <a:tr h="454061">
                <a:tc>
                  <a:txBody>
                    <a:bodyPr/>
                    <a:lstStyle/>
                    <a:p>
                      <a:r>
                        <a:rPr lang="en-US" sz="1600" baseline="0" dirty="0" smtClean="0"/>
                        <a:t>Motivates and inspires to influence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Drives performance through goals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aseline="0" dirty="0" smtClean="0"/>
                        <a:t>regulates</a:t>
                      </a:r>
                      <a:r>
                        <a:rPr lang="en-US" sz="1600" dirty="0" smtClean="0"/>
                        <a:t> with authority and</a:t>
                      </a:r>
                      <a:r>
                        <a:rPr lang="en-US" sz="1600" baseline="0" dirty="0" smtClean="0"/>
                        <a:t> rules</a:t>
                      </a:r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27538721"/>
                  </a:ext>
                </a:extLst>
              </a:tr>
              <a:tr h="454061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Creates and environment for change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Maintains control and order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Delegates responsibilities</a:t>
                      </a:r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81391394"/>
                  </a:ext>
                </a:extLst>
              </a:tr>
              <a:tr h="454061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Builds trust and relationships with people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Creates efficiencies with systems &amp; processes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Protects what is self-serving</a:t>
                      </a:r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96514513"/>
                  </a:ext>
                </a:extLst>
              </a:tr>
              <a:tr h="454061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Provides guidance and counsel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Organizes and executes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Scrutinizes</a:t>
                      </a:r>
                      <a:r>
                        <a:rPr lang="en-US" sz="1600" baseline="0" dirty="0" smtClean="0"/>
                        <a:t> and c</a:t>
                      </a:r>
                      <a:r>
                        <a:rPr lang="en-US" sz="1600" dirty="0" smtClean="0"/>
                        <a:t>riticizes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66418607"/>
                  </a:ext>
                </a:extLst>
              </a:tr>
              <a:tr h="454061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Challenges</a:t>
                      </a:r>
                      <a:r>
                        <a:rPr lang="en-US" sz="1600" baseline="0" dirty="0" smtClean="0"/>
                        <a:t> ideas and assumptions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Protects the status quo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Impedes</a:t>
                      </a:r>
                      <a:r>
                        <a:rPr lang="en-US" sz="1600" baseline="0" dirty="0" smtClean="0"/>
                        <a:t> progress</a:t>
                      </a:r>
                      <a:endParaRPr lang="en-US" sz="1600" dirty="0" smtClean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0739026"/>
                  </a:ext>
                </a:extLst>
              </a:tr>
              <a:tr h="454061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Develops</a:t>
                      </a:r>
                      <a:r>
                        <a:rPr lang="en-US" sz="1600" baseline="0" dirty="0" smtClean="0"/>
                        <a:t> others to reach full potential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Provides resources to get job done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Micro manages</a:t>
                      </a:r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63589183"/>
                  </a:ext>
                </a:extLst>
              </a:tr>
              <a:tr h="454061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Focuses on the</a:t>
                      </a:r>
                      <a:r>
                        <a:rPr lang="en-US" sz="1600" baseline="0" dirty="0" smtClean="0"/>
                        <a:t> future state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Focuses on the here and now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Stuck in the past</a:t>
                      </a:r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928064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47214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00213" y="2235200"/>
            <a:ext cx="8791575" cy="2387600"/>
          </a:xfrm>
        </p:spPr>
        <p:txBody>
          <a:bodyPr anchor="ctr"/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Robot Design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109227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FRC Robot Design </a:t>
            </a:r>
            <a:r>
              <a:rPr lang="en-US" dirty="0" smtClean="0"/>
              <a:t>– </a:t>
            </a:r>
            <a:r>
              <a:rPr lang="en-US" dirty="0" err="1" smtClean="0"/>
              <a:t>Prework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1412" y="2249487"/>
            <a:ext cx="9905999" cy="4007622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/>
              <a:t>Watch  Kick-off event</a:t>
            </a:r>
          </a:p>
          <a:p>
            <a:pPr lvl="1"/>
            <a:r>
              <a:rPr lang="en-US" dirty="0" smtClean="0"/>
              <a:t>Goal </a:t>
            </a:r>
            <a:r>
              <a:rPr lang="en-US" dirty="0"/>
              <a:t>is to </a:t>
            </a:r>
            <a:r>
              <a:rPr lang="en-US" dirty="0" smtClean="0"/>
              <a:t>ensure </a:t>
            </a:r>
            <a:r>
              <a:rPr lang="en-US" dirty="0"/>
              <a:t>everyone has </a:t>
            </a:r>
            <a:r>
              <a:rPr lang="en-US" dirty="0" smtClean="0"/>
              <a:t>general understanding of </a:t>
            </a:r>
            <a:r>
              <a:rPr lang="en-US" dirty="0"/>
              <a:t>the </a:t>
            </a:r>
            <a:r>
              <a:rPr lang="en-US" dirty="0" smtClean="0"/>
              <a:t>game</a:t>
            </a:r>
          </a:p>
          <a:p>
            <a:pPr marL="0" indent="0">
              <a:buNone/>
            </a:pPr>
            <a:r>
              <a:rPr lang="en-US" dirty="0" smtClean="0"/>
              <a:t>Review Game Manual </a:t>
            </a:r>
            <a:r>
              <a:rPr lang="en-US" dirty="0" smtClean="0"/>
              <a:t>in </a:t>
            </a:r>
            <a:r>
              <a:rPr lang="en-US" dirty="0" smtClean="0"/>
              <a:t>detail</a:t>
            </a:r>
          </a:p>
          <a:p>
            <a:pPr lvl="1"/>
            <a:r>
              <a:rPr lang="en-US" dirty="0" smtClean="0"/>
              <a:t>Goals and general strategies</a:t>
            </a:r>
          </a:p>
          <a:p>
            <a:pPr lvl="1"/>
            <a:r>
              <a:rPr lang="en-US" dirty="0" smtClean="0"/>
              <a:t>Rules and specifications</a:t>
            </a:r>
          </a:p>
          <a:p>
            <a:pPr lvl="1"/>
            <a:r>
              <a:rPr lang="en-US" dirty="0" smtClean="0"/>
              <a:t>Field layout and design </a:t>
            </a:r>
          </a:p>
          <a:p>
            <a:pPr lvl="1"/>
            <a:r>
              <a:rPr lang="en-US" dirty="0" smtClean="0"/>
              <a:t>Scoring and/or penalties </a:t>
            </a:r>
            <a:endParaRPr lang="en-US" dirty="0"/>
          </a:p>
          <a:p>
            <a:pPr marL="0" indent="0">
              <a:buNone/>
            </a:pPr>
            <a:r>
              <a:rPr lang="en-US" dirty="0" smtClean="0"/>
              <a:t>Make </a:t>
            </a:r>
            <a:r>
              <a:rPr lang="en-US" dirty="0" smtClean="0"/>
              <a:t>sketch </a:t>
            </a:r>
            <a:r>
              <a:rPr lang="en-US" dirty="0"/>
              <a:t>of field </a:t>
            </a:r>
            <a:r>
              <a:rPr lang="en-US" dirty="0" smtClean="0"/>
              <a:t>layout</a:t>
            </a:r>
          </a:p>
          <a:p>
            <a:pPr marL="0" indent="0">
              <a:buNone/>
            </a:pPr>
            <a:r>
              <a:rPr lang="en-US" dirty="0" smtClean="0"/>
              <a:t>Determine strategies for team game play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151834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141413" y="213566"/>
            <a:ext cx="9905998" cy="1478570"/>
          </a:xfrm>
        </p:spPr>
        <p:txBody>
          <a:bodyPr/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FRC Robot Design Strategies</a:t>
            </a:r>
            <a:endParaRPr lang="en-US" dirty="0">
              <a:solidFill>
                <a:schemeClr val="bg1"/>
              </a:solidFill>
            </a:endParaRPr>
          </a:p>
        </p:txBody>
      </p:sp>
      <p:grpSp>
        <p:nvGrpSpPr>
          <p:cNvPr id="6" name="Group 3"/>
          <p:cNvGrpSpPr>
            <a:grpSpLocks/>
          </p:cNvGrpSpPr>
          <p:nvPr/>
        </p:nvGrpSpPr>
        <p:grpSpPr bwMode="auto">
          <a:xfrm>
            <a:off x="1391297" y="1701332"/>
            <a:ext cx="8633224" cy="4582360"/>
            <a:chOff x="742" y="1352"/>
            <a:chExt cx="3777" cy="1787"/>
          </a:xfrm>
        </p:grpSpPr>
        <p:sp>
          <p:nvSpPr>
            <p:cNvPr id="7" name="Text Box 4"/>
            <p:cNvSpPr txBox="1">
              <a:spLocks noChangeArrowheads="1"/>
            </p:cNvSpPr>
            <p:nvPr/>
          </p:nvSpPr>
          <p:spPr bwMode="auto">
            <a:xfrm>
              <a:off x="2122" y="1352"/>
              <a:ext cx="825" cy="1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FFFF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anchor="ctr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altLang="en-US" sz="1600" b="1" i="1" dirty="0" smtClean="0">
                  <a:solidFill>
                    <a:schemeClr val="bg1"/>
                  </a:solidFill>
                  <a:latin typeface="Arial" panose="020B0604020202020204" pitchFamily="34" charset="0"/>
                </a:rPr>
                <a:t>Decision </a:t>
              </a:r>
              <a:r>
                <a:rPr lang="en-US" altLang="en-US" sz="1600" b="1" i="1" dirty="0" smtClean="0">
                  <a:solidFill>
                    <a:schemeClr val="bg1"/>
                  </a:solidFill>
                  <a:latin typeface="Arial" panose="020B0604020202020204" pitchFamily="34" charset="0"/>
                </a:rPr>
                <a:t>Criteria</a:t>
              </a:r>
              <a:endParaRPr lang="en-US" altLang="en-US" sz="1600" b="1" i="1" dirty="0">
                <a:solidFill>
                  <a:schemeClr val="bg1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8" name="Text Box 5"/>
            <p:cNvSpPr txBox="1">
              <a:spLocks noChangeArrowheads="1"/>
            </p:cNvSpPr>
            <p:nvPr/>
          </p:nvSpPr>
          <p:spPr bwMode="auto">
            <a:xfrm>
              <a:off x="2708" y="2291"/>
              <a:ext cx="579" cy="22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FFFF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/>
              <a:r>
                <a:rPr lang="en-US" altLang="en-US" sz="1600" b="1" dirty="0">
                  <a:solidFill>
                    <a:schemeClr val="bg1"/>
                  </a:solidFill>
                  <a:latin typeface="Arial" panose="020B0604020202020204" pitchFamily="34" charset="0"/>
                </a:rPr>
                <a:t>Convergent</a:t>
              </a:r>
            </a:p>
            <a:p>
              <a:pPr algn="ctr"/>
              <a:r>
                <a:rPr lang="en-US" altLang="en-US" sz="1600" b="1" dirty="0">
                  <a:solidFill>
                    <a:schemeClr val="bg1"/>
                  </a:solidFill>
                  <a:latin typeface="Arial" panose="020B0604020202020204" pitchFamily="34" charset="0"/>
                </a:rPr>
                <a:t>Thinking</a:t>
              </a:r>
              <a:endParaRPr lang="en-US" altLang="en-US" sz="1600" b="1" u="sng" dirty="0">
                <a:solidFill>
                  <a:schemeClr val="bg1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9" name="Line 6"/>
            <p:cNvSpPr>
              <a:spLocks noChangeShapeType="1"/>
            </p:cNvSpPr>
            <p:nvPr/>
          </p:nvSpPr>
          <p:spPr bwMode="auto">
            <a:xfrm>
              <a:off x="2566" y="1813"/>
              <a:ext cx="1143" cy="626"/>
            </a:xfrm>
            <a:prstGeom prst="line">
              <a:avLst/>
            </a:prstGeom>
            <a:noFill/>
            <a:ln w="38100">
              <a:solidFill>
                <a:srgbClr val="FFFF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>
                <a:solidFill>
                  <a:schemeClr val="bg1"/>
                </a:solidFill>
              </a:endParaRPr>
            </a:p>
          </p:txBody>
        </p:sp>
        <p:sp>
          <p:nvSpPr>
            <p:cNvPr id="10" name="Line 7"/>
            <p:cNvSpPr>
              <a:spLocks noChangeShapeType="1"/>
            </p:cNvSpPr>
            <p:nvPr/>
          </p:nvSpPr>
          <p:spPr bwMode="auto">
            <a:xfrm flipV="1">
              <a:off x="2577" y="2439"/>
              <a:ext cx="1123" cy="538"/>
            </a:xfrm>
            <a:prstGeom prst="line">
              <a:avLst/>
            </a:prstGeom>
            <a:noFill/>
            <a:ln w="38100">
              <a:solidFill>
                <a:srgbClr val="FFFF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>
                <a:solidFill>
                  <a:schemeClr val="bg1"/>
                </a:solidFill>
              </a:endParaRPr>
            </a:p>
          </p:txBody>
        </p:sp>
        <p:sp>
          <p:nvSpPr>
            <p:cNvPr id="11" name="Text Box 8"/>
            <p:cNvSpPr txBox="1">
              <a:spLocks noChangeArrowheads="1"/>
            </p:cNvSpPr>
            <p:nvPr/>
          </p:nvSpPr>
          <p:spPr bwMode="auto">
            <a:xfrm>
              <a:off x="1892" y="2291"/>
              <a:ext cx="520" cy="22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FFFF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/>
              <a:r>
                <a:rPr lang="en-US" altLang="en-US" sz="1600" b="1" dirty="0">
                  <a:solidFill>
                    <a:schemeClr val="bg1"/>
                  </a:solidFill>
                  <a:latin typeface="Arial" panose="020B0604020202020204" pitchFamily="34" charset="0"/>
                </a:rPr>
                <a:t>Divergent </a:t>
              </a:r>
            </a:p>
            <a:p>
              <a:pPr algn="ctr"/>
              <a:r>
                <a:rPr lang="en-US" altLang="en-US" sz="1600" b="1" dirty="0">
                  <a:solidFill>
                    <a:schemeClr val="bg1"/>
                  </a:solidFill>
                  <a:latin typeface="Arial" panose="020B0604020202020204" pitchFamily="34" charset="0"/>
                </a:rPr>
                <a:t>Thinking</a:t>
              </a:r>
            </a:p>
          </p:txBody>
        </p:sp>
        <p:sp>
          <p:nvSpPr>
            <p:cNvPr id="12" name="Text Box 9"/>
            <p:cNvSpPr txBox="1">
              <a:spLocks noChangeArrowheads="1"/>
            </p:cNvSpPr>
            <p:nvPr/>
          </p:nvSpPr>
          <p:spPr bwMode="auto">
            <a:xfrm>
              <a:off x="742" y="2322"/>
              <a:ext cx="734" cy="1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FFFF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anchor="ctr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r>
                <a:rPr lang="en-US" altLang="en-US" sz="1600" b="1" u="sng" dirty="0" smtClean="0">
                  <a:solidFill>
                    <a:schemeClr val="bg1"/>
                  </a:solidFill>
                  <a:latin typeface="Arial" panose="020B0604020202020204" pitchFamily="34" charset="0"/>
                </a:rPr>
                <a:t>Game Strategy</a:t>
              </a:r>
              <a:endParaRPr lang="en-US" altLang="en-US" sz="1600" b="1" u="sng" dirty="0">
                <a:solidFill>
                  <a:schemeClr val="bg1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13" name="Line 10"/>
            <p:cNvSpPr>
              <a:spLocks noChangeShapeType="1"/>
            </p:cNvSpPr>
            <p:nvPr/>
          </p:nvSpPr>
          <p:spPr bwMode="auto">
            <a:xfrm flipV="1">
              <a:off x="1563" y="1789"/>
              <a:ext cx="1003" cy="606"/>
            </a:xfrm>
            <a:prstGeom prst="line">
              <a:avLst/>
            </a:prstGeom>
            <a:noFill/>
            <a:ln w="38100">
              <a:solidFill>
                <a:srgbClr val="FFFF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>
                <a:solidFill>
                  <a:schemeClr val="bg1"/>
                </a:solidFill>
              </a:endParaRPr>
            </a:p>
          </p:txBody>
        </p:sp>
        <p:sp>
          <p:nvSpPr>
            <p:cNvPr id="14" name="Line 11"/>
            <p:cNvSpPr>
              <a:spLocks noChangeShapeType="1"/>
            </p:cNvSpPr>
            <p:nvPr/>
          </p:nvSpPr>
          <p:spPr bwMode="auto">
            <a:xfrm>
              <a:off x="1563" y="2407"/>
              <a:ext cx="1014" cy="579"/>
            </a:xfrm>
            <a:prstGeom prst="line">
              <a:avLst/>
            </a:prstGeom>
            <a:noFill/>
            <a:ln w="38100">
              <a:solidFill>
                <a:srgbClr val="FFFF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>
                <a:solidFill>
                  <a:schemeClr val="bg1"/>
                </a:solidFill>
              </a:endParaRPr>
            </a:p>
          </p:txBody>
        </p:sp>
        <p:sp>
          <p:nvSpPr>
            <p:cNvPr id="15" name="AutoShape 12"/>
            <p:cNvSpPr>
              <a:spLocks noChangeArrowheads="1"/>
            </p:cNvSpPr>
            <p:nvPr/>
          </p:nvSpPr>
          <p:spPr bwMode="auto">
            <a:xfrm>
              <a:off x="2438" y="1496"/>
              <a:ext cx="218" cy="1643"/>
            </a:xfrm>
            <a:prstGeom prst="downArrow">
              <a:avLst>
                <a:gd name="adj1" fmla="val 50000"/>
                <a:gd name="adj2" fmla="val 27179"/>
              </a:avLst>
            </a:prstGeom>
            <a:solidFill>
              <a:schemeClr val="accent1"/>
            </a:solidFill>
            <a:ln w="12700">
              <a:solidFill>
                <a:srgbClr val="FFFF00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endParaRPr lang="en-US" altLang="en-US" dirty="0">
                <a:solidFill>
                  <a:schemeClr val="bg1"/>
                </a:solidFill>
              </a:endParaRPr>
            </a:p>
          </p:txBody>
        </p:sp>
        <p:sp>
          <p:nvSpPr>
            <p:cNvPr id="16" name="Text Box 13"/>
            <p:cNvSpPr txBox="1">
              <a:spLocks noChangeArrowheads="1"/>
            </p:cNvSpPr>
            <p:nvPr/>
          </p:nvSpPr>
          <p:spPr bwMode="auto">
            <a:xfrm>
              <a:off x="3796" y="2324"/>
              <a:ext cx="723" cy="1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FFFF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/>
              <a:r>
                <a:rPr lang="en-US" altLang="en-US" sz="1600" b="1" i="1" u="sng" dirty="0">
                  <a:solidFill>
                    <a:schemeClr val="bg1"/>
                  </a:solidFill>
                  <a:latin typeface="Arial" panose="020B0604020202020204" pitchFamily="34" charset="0"/>
                </a:rPr>
                <a:t>Robot Concept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4589815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00213" y="2235200"/>
            <a:ext cx="8791575" cy="2387600"/>
          </a:xfrm>
        </p:spPr>
        <p:txBody>
          <a:bodyPr anchor="ctr"/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Strategic Planning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392238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2782389" y="1529445"/>
            <a:ext cx="2305050" cy="1993900"/>
            <a:chOff x="182" y="1248"/>
            <a:chExt cx="1452" cy="1256"/>
          </a:xfrm>
        </p:grpSpPr>
        <p:graphicFrame>
          <p:nvGraphicFramePr>
            <p:cNvPr id="5" name="Object 3"/>
            <p:cNvGraphicFramePr>
              <a:graphicFrameLocks noChangeAspect="1"/>
            </p:cNvGraphicFramePr>
            <p:nvPr/>
          </p:nvGraphicFramePr>
          <p:xfrm>
            <a:off x="384" y="1296"/>
            <a:ext cx="958" cy="96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110" name="Clip" r:id="rId3" imgW="4824413" imgH="4838700" progId="MS_ClipArt_Gallery.5">
                    <p:embed/>
                  </p:oleObj>
                </mc:Choice>
                <mc:Fallback>
                  <p:oleObj name="Clip" r:id="rId3" imgW="4824413" imgH="4838700" progId="MS_ClipArt_Gallery.5">
                    <p:embed/>
                    <p:pic>
                      <p:nvPicPr>
                        <p:cNvPr id="21526" name="Object 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84" y="1296"/>
                          <a:ext cx="958" cy="96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pSp>
          <p:nvGrpSpPr>
            <p:cNvPr id="6" name="Group 4"/>
            <p:cNvGrpSpPr>
              <a:grpSpLocks/>
            </p:cNvGrpSpPr>
            <p:nvPr/>
          </p:nvGrpSpPr>
          <p:grpSpPr bwMode="auto">
            <a:xfrm>
              <a:off x="240" y="1248"/>
              <a:ext cx="1362" cy="1244"/>
              <a:chOff x="2069" y="1348"/>
              <a:chExt cx="1614" cy="1637"/>
            </a:xfrm>
          </p:grpSpPr>
          <p:sp>
            <p:nvSpPr>
              <p:cNvPr id="8" name="Line 5"/>
              <p:cNvSpPr>
                <a:spLocks noChangeShapeType="1"/>
              </p:cNvSpPr>
              <p:nvPr/>
            </p:nvSpPr>
            <p:spPr bwMode="auto">
              <a:xfrm>
                <a:off x="2341" y="1601"/>
                <a:ext cx="1101" cy="1099"/>
              </a:xfrm>
              <a:prstGeom prst="line">
                <a:avLst/>
              </a:prstGeom>
              <a:noFill/>
              <a:ln w="123825">
                <a:solidFill>
                  <a:srgbClr val="C0C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9" name="Oval 6"/>
              <p:cNvSpPr>
                <a:spLocks noChangeArrowheads="1"/>
              </p:cNvSpPr>
              <p:nvPr/>
            </p:nvSpPr>
            <p:spPr bwMode="auto">
              <a:xfrm>
                <a:off x="2069" y="1348"/>
                <a:ext cx="1614" cy="1637"/>
              </a:xfrm>
              <a:prstGeom prst="ellipse">
                <a:avLst/>
              </a:prstGeom>
              <a:noFill/>
              <a:ln w="123825">
                <a:solidFill>
                  <a:srgbClr val="C0C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endParaRPr lang="en-US" altLang="en-US" dirty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7" name="Text Box 7"/>
            <p:cNvSpPr txBox="1">
              <a:spLocks noChangeArrowheads="1"/>
            </p:cNvSpPr>
            <p:nvPr/>
          </p:nvSpPr>
          <p:spPr bwMode="auto">
            <a:xfrm>
              <a:off x="182" y="2273"/>
              <a:ext cx="1452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r>
                <a:rPr lang="en-US" altLang="en-US" sz="1800" b="1" dirty="0">
                  <a:solidFill>
                    <a:schemeClr val="bg1"/>
                  </a:solidFill>
                  <a:latin typeface="Arial" panose="020B0604020202020204" pitchFamily="34" charset="0"/>
                </a:rPr>
                <a:t>DEFER JUDGMENT</a:t>
              </a:r>
            </a:p>
          </p:txBody>
        </p:sp>
      </p:grpSp>
      <p:grpSp>
        <p:nvGrpSpPr>
          <p:cNvPr id="10" name="Group 8"/>
          <p:cNvGrpSpPr>
            <a:grpSpLocks/>
          </p:cNvGrpSpPr>
          <p:nvPr/>
        </p:nvGrpSpPr>
        <p:grpSpPr bwMode="auto">
          <a:xfrm>
            <a:off x="6516189" y="1300845"/>
            <a:ext cx="3232150" cy="2347913"/>
            <a:chOff x="3696" y="1152"/>
            <a:chExt cx="2036" cy="1479"/>
          </a:xfrm>
        </p:grpSpPr>
        <p:sp>
          <p:nvSpPr>
            <p:cNvPr id="11" name="Text Box 9"/>
            <p:cNvSpPr txBox="1">
              <a:spLocks noChangeArrowheads="1"/>
            </p:cNvSpPr>
            <p:nvPr/>
          </p:nvSpPr>
          <p:spPr bwMode="auto">
            <a:xfrm>
              <a:off x="3696" y="2400"/>
              <a:ext cx="2036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r>
                <a:rPr lang="en-US" altLang="en-US" sz="1800" b="1" dirty="0">
                  <a:solidFill>
                    <a:schemeClr val="bg1"/>
                  </a:solidFill>
                  <a:latin typeface="Arial" panose="020B0604020202020204" pitchFamily="34" charset="0"/>
                </a:rPr>
                <a:t>       STRIVE FOR QUANTITY</a:t>
              </a:r>
              <a:endParaRPr lang="en-US" altLang="en-US" sz="1800" dirty="0">
                <a:solidFill>
                  <a:schemeClr val="bg1"/>
                </a:solidFill>
                <a:latin typeface="Arial" panose="020B0604020202020204" pitchFamily="34" charset="0"/>
              </a:endParaRPr>
            </a:p>
          </p:txBody>
        </p:sp>
        <p:graphicFrame>
          <p:nvGraphicFramePr>
            <p:cNvPr id="12" name="Object 10"/>
            <p:cNvGraphicFramePr>
              <a:graphicFrameLocks noChangeAspect="1"/>
            </p:cNvGraphicFramePr>
            <p:nvPr/>
          </p:nvGraphicFramePr>
          <p:xfrm>
            <a:off x="4416" y="1152"/>
            <a:ext cx="994" cy="1221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111" name="Clip" r:id="rId5" imgW="3217098" imgH="3951798" progId="MS_ClipArt_Gallery.5">
                    <p:embed/>
                  </p:oleObj>
                </mc:Choice>
                <mc:Fallback>
                  <p:oleObj name="Clip" r:id="rId5" imgW="3217098" imgH="3951798" progId="MS_ClipArt_Gallery.5">
                    <p:embed/>
                    <p:pic>
                      <p:nvPicPr>
                        <p:cNvPr id="21525" name="Object 10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416" y="1152"/>
                          <a:ext cx="994" cy="1221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aphicFrame>
        <p:nvGraphicFramePr>
          <p:cNvPr id="13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2239662"/>
              </p:ext>
            </p:extLst>
          </p:nvPr>
        </p:nvGraphicFramePr>
        <p:xfrm>
          <a:off x="8725989" y="4653645"/>
          <a:ext cx="1373188" cy="1219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12" name="Clip" r:id="rId7" imgW="1373429" imgH="1373429" progId="MS_ClipArt_Gallery.5">
                  <p:embed/>
                </p:oleObj>
              </mc:Choice>
              <mc:Fallback>
                <p:oleObj name="Clip" r:id="rId7" imgW="1373429" imgH="1373429" progId="MS_ClipArt_Gallery.5">
                  <p:embed/>
                  <p:pic>
                    <p:nvPicPr>
                      <p:cNvPr id="262155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725989" y="4653645"/>
                        <a:ext cx="1373188" cy="1219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4" name="Group 12"/>
          <p:cNvGrpSpPr>
            <a:grpSpLocks/>
          </p:cNvGrpSpPr>
          <p:nvPr/>
        </p:nvGrpSpPr>
        <p:grpSpPr bwMode="auto">
          <a:xfrm>
            <a:off x="7697289" y="3986895"/>
            <a:ext cx="3105150" cy="2347913"/>
            <a:chOff x="3528" y="2556"/>
            <a:chExt cx="1956" cy="1479"/>
          </a:xfrm>
        </p:grpSpPr>
        <p:sp>
          <p:nvSpPr>
            <p:cNvPr id="15" name="Text Box 13"/>
            <p:cNvSpPr txBox="1">
              <a:spLocks noChangeArrowheads="1"/>
            </p:cNvSpPr>
            <p:nvPr/>
          </p:nvSpPr>
          <p:spPr bwMode="auto">
            <a:xfrm>
              <a:off x="3528" y="3804"/>
              <a:ext cx="1676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r>
                <a:rPr lang="en-US" altLang="en-US" sz="1800" b="1" dirty="0">
                  <a:solidFill>
                    <a:schemeClr val="bg1"/>
                  </a:solidFill>
                  <a:latin typeface="Arial" panose="020B0604020202020204" pitchFamily="34" charset="0"/>
                </a:rPr>
                <a:t>SEEK COMBINATIONS</a:t>
              </a:r>
              <a:endParaRPr lang="en-US" altLang="en-US" sz="1800" dirty="0">
                <a:solidFill>
                  <a:schemeClr val="bg1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16" name="Freeform 14"/>
            <p:cNvSpPr>
              <a:spLocks/>
            </p:cNvSpPr>
            <p:nvPr/>
          </p:nvSpPr>
          <p:spPr bwMode="auto">
            <a:xfrm>
              <a:off x="3732" y="2640"/>
              <a:ext cx="528" cy="351"/>
            </a:xfrm>
            <a:custGeom>
              <a:avLst/>
              <a:gdLst>
                <a:gd name="T0" fmla="*/ 0 w 1700"/>
                <a:gd name="T1" fmla="*/ 350 h 1131"/>
                <a:gd name="T2" fmla="*/ 1 w 1700"/>
                <a:gd name="T3" fmla="*/ 342 h 1131"/>
                <a:gd name="T4" fmla="*/ 2 w 1700"/>
                <a:gd name="T5" fmla="*/ 328 h 1131"/>
                <a:gd name="T6" fmla="*/ 5 w 1700"/>
                <a:gd name="T7" fmla="*/ 308 h 1131"/>
                <a:gd name="T8" fmla="*/ 9 w 1700"/>
                <a:gd name="T9" fmla="*/ 283 h 1131"/>
                <a:gd name="T10" fmla="*/ 15 w 1700"/>
                <a:gd name="T11" fmla="*/ 255 h 1131"/>
                <a:gd name="T12" fmla="*/ 23 w 1700"/>
                <a:gd name="T13" fmla="*/ 224 h 1131"/>
                <a:gd name="T14" fmla="*/ 33 w 1700"/>
                <a:gd name="T15" fmla="*/ 192 h 1131"/>
                <a:gd name="T16" fmla="*/ 46 w 1700"/>
                <a:gd name="T17" fmla="*/ 159 h 1131"/>
                <a:gd name="T18" fmla="*/ 61 w 1700"/>
                <a:gd name="T19" fmla="*/ 127 h 1131"/>
                <a:gd name="T20" fmla="*/ 80 w 1700"/>
                <a:gd name="T21" fmla="*/ 96 h 1131"/>
                <a:gd name="T22" fmla="*/ 103 w 1700"/>
                <a:gd name="T23" fmla="*/ 67 h 1131"/>
                <a:gd name="T24" fmla="*/ 129 w 1700"/>
                <a:gd name="T25" fmla="*/ 43 h 1131"/>
                <a:gd name="T26" fmla="*/ 159 w 1700"/>
                <a:gd name="T27" fmla="*/ 23 h 1131"/>
                <a:gd name="T28" fmla="*/ 194 w 1700"/>
                <a:gd name="T29" fmla="*/ 8 h 1131"/>
                <a:gd name="T30" fmla="*/ 233 w 1700"/>
                <a:gd name="T31" fmla="*/ 1 h 1131"/>
                <a:gd name="T32" fmla="*/ 276 w 1700"/>
                <a:gd name="T33" fmla="*/ 1 h 1131"/>
                <a:gd name="T34" fmla="*/ 316 w 1700"/>
                <a:gd name="T35" fmla="*/ 8 h 1131"/>
                <a:gd name="T36" fmla="*/ 351 w 1700"/>
                <a:gd name="T37" fmla="*/ 23 h 1131"/>
                <a:gd name="T38" fmla="*/ 382 w 1700"/>
                <a:gd name="T39" fmla="*/ 43 h 1131"/>
                <a:gd name="T40" fmla="*/ 409 w 1700"/>
                <a:gd name="T41" fmla="*/ 67 h 1131"/>
                <a:gd name="T42" fmla="*/ 433 w 1700"/>
                <a:gd name="T43" fmla="*/ 96 h 1131"/>
                <a:gd name="T44" fmla="*/ 454 w 1700"/>
                <a:gd name="T45" fmla="*/ 127 h 1131"/>
                <a:gd name="T46" fmla="*/ 471 w 1700"/>
                <a:gd name="T47" fmla="*/ 159 h 1131"/>
                <a:gd name="T48" fmla="*/ 486 w 1700"/>
                <a:gd name="T49" fmla="*/ 192 h 1131"/>
                <a:gd name="T50" fmla="*/ 498 w 1700"/>
                <a:gd name="T51" fmla="*/ 224 h 1131"/>
                <a:gd name="T52" fmla="*/ 508 w 1700"/>
                <a:gd name="T53" fmla="*/ 255 h 1131"/>
                <a:gd name="T54" fmla="*/ 515 w 1700"/>
                <a:gd name="T55" fmla="*/ 283 h 1131"/>
                <a:gd name="T56" fmla="*/ 521 w 1700"/>
                <a:gd name="T57" fmla="*/ 308 h 1131"/>
                <a:gd name="T58" fmla="*/ 525 w 1700"/>
                <a:gd name="T59" fmla="*/ 328 h 1131"/>
                <a:gd name="T60" fmla="*/ 527 w 1700"/>
                <a:gd name="T61" fmla="*/ 342 h 1131"/>
                <a:gd name="T62" fmla="*/ 528 w 1700"/>
                <a:gd name="T63" fmla="*/ 350 h 1131"/>
                <a:gd name="T64" fmla="*/ 486 w 1700"/>
                <a:gd name="T65" fmla="*/ 351 h 1131"/>
                <a:gd name="T66" fmla="*/ 483 w 1700"/>
                <a:gd name="T67" fmla="*/ 337 h 1131"/>
                <a:gd name="T68" fmla="*/ 472 w 1700"/>
                <a:gd name="T69" fmla="*/ 300 h 1131"/>
                <a:gd name="T70" fmla="*/ 454 w 1700"/>
                <a:gd name="T71" fmla="*/ 249 h 1131"/>
                <a:gd name="T72" fmla="*/ 429 w 1700"/>
                <a:gd name="T73" fmla="*/ 189 h 1131"/>
                <a:gd name="T74" fmla="*/ 396 w 1700"/>
                <a:gd name="T75" fmla="*/ 130 h 1131"/>
                <a:gd name="T76" fmla="*/ 357 w 1700"/>
                <a:gd name="T77" fmla="*/ 78 h 1131"/>
                <a:gd name="T78" fmla="*/ 310 w 1700"/>
                <a:gd name="T79" fmla="*/ 41 h 1131"/>
                <a:gd name="T80" fmla="*/ 255 w 1700"/>
                <a:gd name="T81" fmla="*/ 27 h 1131"/>
                <a:gd name="T82" fmla="*/ 204 w 1700"/>
                <a:gd name="T83" fmla="*/ 41 h 1131"/>
                <a:gd name="T84" fmla="*/ 159 w 1700"/>
                <a:gd name="T85" fmla="*/ 78 h 1131"/>
                <a:gd name="T86" fmla="*/ 122 w 1700"/>
                <a:gd name="T87" fmla="*/ 130 h 1131"/>
                <a:gd name="T88" fmla="*/ 91 w 1700"/>
                <a:gd name="T89" fmla="*/ 189 h 1131"/>
                <a:gd name="T90" fmla="*/ 68 w 1700"/>
                <a:gd name="T91" fmla="*/ 249 h 1131"/>
                <a:gd name="T92" fmla="*/ 51 w 1700"/>
                <a:gd name="T93" fmla="*/ 300 h 1131"/>
                <a:gd name="T94" fmla="*/ 41 w 1700"/>
                <a:gd name="T95" fmla="*/ 337 h 1131"/>
                <a:gd name="T96" fmla="*/ 38 w 1700"/>
                <a:gd name="T97" fmla="*/ 351 h 1131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0" t="0" r="r" b="b"/>
              <a:pathLst>
                <a:path w="1700" h="1131">
                  <a:moveTo>
                    <a:pt x="0" y="1131"/>
                  </a:moveTo>
                  <a:lnTo>
                    <a:pt x="0" y="1127"/>
                  </a:lnTo>
                  <a:lnTo>
                    <a:pt x="1" y="1118"/>
                  </a:lnTo>
                  <a:lnTo>
                    <a:pt x="3" y="1103"/>
                  </a:lnTo>
                  <a:lnTo>
                    <a:pt x="4" y="1082"/>
                  </a:lnTo>
                  <a:lnTo>
                    <a:pt x="7" y="1057"/>
                  </a:lnTo>
                  <a:lnTo>
                    <a:pt x="11" y="1026"/>
                  </a:lnTo>
                  <a:lnTo>
                    <a:pt x="15" y="993"/>
                  </a:lnTo>
                  <a:lnTo>
                    <a:pt x="21" y="955"/>
                  </a:lnTo>
                  <a:lnTo>
                    <a:pt x="29" y="913"/>
                  </a:lnTo>
                  <a:lnTo>
                    <a:pt x="37" y="868"/>
                  </a:lnTo>
                  <a:lnTo>
                    <a:pt x="48" y="822"/>
                  </a:lnTo>
                  <a:lnTo>
                    <a:pt x="59" y="773"/>
                  </a:lnTo>
                  <a:lnTo>
                    <a:pt x="73" y="722"/>
                  </a:lnTo>
                  <a:lnTo>
                    <a:pt x="88" y="671"/>
                  </a:lnTo>
                  <a:lnTo>
                    <a:pt x="105" y="618"/>
                  </a:lnTo>
                  <a:lnTo>
                    <a:pt x="125" y="565"/>
                  </a:lnTo>
                  <a:lnTo>
                    <a:pt x="147" y="512"/>
                  </a:lnTo>
                  <a:lnTo>
                    <a:pt x="171" y="459"/>
                  </a:lnTo>
                  <a:lnTo>
                    <a:pt x="197" y="409"/>
                  </a:lnTo>
                  <a:lnTo>
                    <a:pt x="226" y="358"/>
                  </a:lnTo>
                  <a:lnTo>
                    <a:pt x="258" y="308"/>
                  </a:lnTo>
                  <a:lnTo>
                    <a:pt x="293" y="262"/>
                  </a:lnTo>
                  <a:lnTo>
                    <a:pt x="331" y="217"/>
                  </a:lnTo>
                  <a:lnTo>
                    <a:pt x="371" y="176"/>
                  </a:lnTo>
                  <a:lnTo>
                    <a:pt x="415" y="138"/>
                  </a:lnTo>
                  <a:lnTo>
                    <a:pt x="462" y="104"/>
                  </a:lnTo>
                  <a:lnTo>
                    <a:pt x="513" y="73"/>
                  </a:lnTo>
                  <a:lnTo>
                    <a:pt x="567" y="48"/>
                  </a:lnTo>
                  <a:lnTo>
                    <a:pt x="625" y="27"/>
                  </a:lnTo>
                  <a:lnTo>
                    <a:pt x="686" y="12"/>
                  </a:lnTo>
                  <a:lnTo>
                    <a:pt x="751" y="3"/>
                  </a:lnTo>
                  <a:lnTo>
                    <a:pt x="820" y="0"/>
                  </a:lnTo>
                  <a:lnTo>
                    <a:pt x="889" y="3"/>
                  </a:lnTo>
                  <a:lnTo>
                    <a:pt x="954" y="12"/>
                  </a:lnTo>
                  <a:lnTo>
                    <a:pt x="1016" y="27"/>
                  </a:lnTo>
                  <a:lnTo>
                    <a:pt x="1074" y="48"/>
                  </a:lnTo>
                  <a:lnTo>
                    <a:pt x="1129" y="73"/>
                  </a:lnTo>
                  <a:lnTo>
                    <a:pt x="1181" y="104"/>
                  </a:lnTo>
                  <a:lnTo>
                    <a:pt x="1229" y="138"/>
                  </a:lnTo>
                  <a:lnTo>
                    <a:pt x="1275" y="176"/>
                  </a:lnTo>
                  <a:lnTo>
                    <a:pt x="1318" y="217"/>
                  </a:lnTo>
                  <a:lnTo>
                    <a:pt x="1358" y="262"/>
                  </a:lnTo>
                  <a:lnTo>
                    <a:pt x="1395" y="308"/>
                  </a:lnTo>
                  <a:lnTo>
                    <a:pt x="1430" y="358"/>
                  </a:lnTo>
                  <a:lnTo>
                    <a:pt x="1461" y="409"/>
                  </a:lnTo>
                  <a:lnTo>
                    <a:pt x="1491" y="459"/>
                  </a:lnTo>
                  <a:lnTo>
                    <a:pt x="1517" y="512"/>
                  </a:lnTo>
                  <a:lnTo>
                    <a:pt x="1543" y="565"/>
                  </a:lnTo>
                  <a:lnTo>
                    <a:pt x="1564" y="618"/>
                  </a:lnTo>
                  <a:lnTo>
                    <a:pt x="1585" y="671"/>
                  </a:lnTo>
                  <a:lnTo>
                    <a:pt x="1604" y="722"/>
                  </a:lnTo>
                  <a:lnTo>
                    <a:pt x="1620" y="773"/>
                  </a:lnTo>
                  <a:lnTo>
                    <a:pt x="1635" y="822"/>
                  </a:lnTo>
                  <a:lnTo>
                    <a:pt x="1647" y="868"/>
                  </a:lnTo>
                  <a:lnTo>
                    <a:pt x="1659" y="913"/>
                  </a:lnTo>
                  <a:lnTo>
                    <a:pt x="1668" y="955"/>
                  </a:lnTo>
                  <a:lnTo>
                    <a:pt x="1677" y="993"/>
                  </a:lnTo>
                  <a:lnTo>
                    <a:pt x="1683" y="1026"/>
                  </a:lnTo>
                  <a:lnTo>
                    <a:pt x="1689" y="1057"/>
                  </a:lnTo>
                  <a:lnTo>
                    <a:pt x="1693" y="1082"/>
                  </a:lnTo>
                  <a:lnTo>
                    <a:pt x="1697" y="1103"/>
                  </a:lnTo>
                  <a:lnTo>
                    <a:pt x="1699" y="1118"/>
                  </a:lnTo>
                  <a:lnTo>
                    <a:pt x="1700" y="1127"/>
                  </a:lnTo>
                  <a:lnTo>
                    <a:pt x="1700" y="1131"/>
                  </a:lnTo>
                  <a:lnTo>
                    <a:pt x="1566" y="1131"/>
                  </a:lnTo>
                  <a:lnTo>
                    <a:pt x="1563" y="1119"/>
                  </a:lnTo>
                  <a:lnTo>
                    <a:pt x="1554" y="1086"/>
                  </a:lnTo>
                  <a:lnTo>
                    <a:pt x="1539" y="1034"/>
                  </a:lnTo>
                  <a:lnTo>
                    <a:pt x="1519" y="968"/>
                  </a:lnTo>
                  <a:lnTo>
                    <a:pt x="1493" y="889"/>
                  </a:lnTo>
                  <a:lnTo>
                    <a:pt x="1462" y="801"/>
                  </a:lnTo>
                  <a:lnTo>
                    <a:pt x="1424" y="707"/>
                  </a:lnTo>
                  <a:lnTo>
                    <a:pt x="1380" y="609"/>
                  </a:lnTo>
                  <a:lnTo>
                    <a:pt x="1332" y="512"/>
                  </a:lnTo>
                  <a:lnTo>
                    <a:pt x="1276" y="418"/>
                  </a:lnTo>
                  <a:lnTo>
                    <a:pt x="1215" y="330"/>
                  </a:lnTo>
                  <a:lnTo>
                    <a:pt x="1149" y="251"/>
                  </a:lnTo>
                  <a:lnTo>
                    <a:pt x="1075" y="185"/>
                  </a:lnTo>
                  <a:lnTo>
                    <a:pt x="997" y="133"/>
                  </a:lnTo>
                  <a:lnTo>
                    <a:pt x="913" y="100"/>
                  </a:lnTo>
                  <a:lnTo>
                    <a:pt x="822" y="88"/>
                  </a:lnTo>
                  <a:lnTo>
                    <a:pt x="735" y="100"/>
                  </a:lnTo>
                  <a:lnTo>
                    <a:pt x="656" y="133"/>
                  </a:lnTo>
                  <a:lnTo>
                    <a:pt x="581" y="185"/>
                  </a:lnTo>
                  <a:lnTo>
                    <a:pt x="512" y="251"/>
                  </a:lnTo>
                  <a:lnTo>
                    <a:pt x="449" y="330"/>
                  </a:lnTo>
                  <a:lnTo>
                    <a:pt x="392" y="418"/>
                  </a:lnTo>
                  <a:lnTo>
                    <a:pt x="340" y="512"/>
                  </a:lnTo>
                  <a:lnTo>
                    <a:pt x="294" y="609"/>
                  </a:lnTo>
                  <a:lnTo>
                    <a:pt x="254" y="707"/>
                  </a:lnTo>
                  <a:lnTo>
                    <a:pt x="218" y="801"/>
                  </a:lnTo>
                  <a:lnTo>
                    <a:pt x="189" y="889"/>
                  </a:lnTo>
                  <a:lnTo>
                    <a:pt x="165" y="968"/>
                  </a:lnTo>
                  <a:lnTo>
                    <a:pt x="147" y="1034"/>
                  </a:lnTo>
                  <a:lnTo>
                    <a:pt x="133" y="1086"/>
                  </a:lnTo>
                  <a:lnTo>
                    <a:pt x="125" y="1119"/>
                  </a:lnTo>
                  <a:lnTo>
                    <a:pt x="122" y="1131"/>
                  </a:lnTo>
                  <a:lnTo>
                    <a:pt x="0" y="1131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>
                <a:solidFill>
                  <a:schemeClr val="bg1"/>
                </a:solidFill>
              </a:endParaRPr>
            </a:p>
          </p:txBody>
        </p:sp>
        <p:sp>
          <p:nvSpPr>
            <p:cNvPr id="17" name="Freeform 15"/>
            <p:cNvSpPr>
              <a:spLocks/>
            </p:cNvSpPr>
            <p:nvPr/>
          </p:nvSpPr>
          <p:spPr bwMode="auto">
            <a:xfrm>
              <a:off x="4176" y="2592"/>
              <a:ext cx="624" cy="435"/>
            </a:xfrm>
            <a:custGeom>
              <a:avLst/>
              <a:gdLst>
                <a:gd name="T0" fmla="*/ 0 w 1382"/>
                <a:gd name="T1" fmla="*/ 430 h 964"/>
                <a:gd name="T2" fmla="*/ 5 w 1382"/>
                <a:gd name="T3" fmla="*/ 395 h 964"/>
                <a:gd name="T4" fmla="*/ 16 w 1382"/>
                <a:gd name="T5" fmla="*/ 334 h 964"/>
                <a:gd name="T6" fmla="*/ 36 w 1382"/>
                <a:gd name="T7" fmla="*/ 258 h 964"/>
                <a:gd name="T8" fmla="*/ 68 w 1382"/>
                <a:gd name="T9" fmla="*/ 176 h 964"/>
                <a:gd name="T10" fmla="*/ 113 w 1382"/>
                <a:gd name="T11" fmla="*/ 101 h 964"/>
                <a:gd name="T12" fmla="*/ 175 w 1382"/>
                <a:gd name="T13" fmla="*/ 40 h 964"/>
                <a:gd name="T14" fmla="*/ 256 w 1382"/>
                <a:gd name="T15" fmla="*/ 5 h 964"/>
                <a:gd name="T16" fmla="*/ 352 w 1382"/>
                <a:gd name="T17" fmla="*/ 5 h 964"/>
                <a:gd name="T18" fmla="*/ 433 w 1382"/>
                <a:gd name="T19" fmla="*/ 40 h 964"/>
                <a:gd name="T20" fmla="*/ 498 w 1382"/>
                <a:gd name="T21" fmla="*/ 101 h 964"/>
                <a:gd name="T22" fmla="*/ 546 w 1382"/>
                <a:gd name="T23" fmla="*/ 176 h 964"/>
                <a:gd name="T24" fmla="*/ 581 w 1382"/>
                <a:gd name="T25" fmla="*/ 258 h 964"/>
                <a:gd name="T26" fmla="*/ 604 w 1382"/>
                <a:gd name="T27" fmla="*/ 334 h 964"/>
                <a:gd name="T28" fmla="*/ 618 w 1382"/>
                <a:gd name="T29" fmla="*/ 395 h 964"/>
                <a:gd name="T30" fmla="*/ 624 w 1382"/>
                <a:gd name="T31" fmla="*/ 430 h 964"/>
                <a:gd name="T32" fmla="*/ 574 w 1382"/>
                <a:gd name="T33" fmla="*/ 435 h 964"/>
                <a:gd name="T34" fmla="*/ 572 w 1382"/>
                <a:gd name="T35" fmla="*/ 419 h 964"/>
                <a:gd name="T36" fmla="*/ 563 w 1382"/>
                <a:gd name="T37" fmla="*/ 377 h 964"/>
                <a:gd name="T38" fmla="*/ 548 w 1382"/>
                <a:gd name="T39" fmla="*/ 317 h 964"/>
                <a:gd name="T40" fmla="*/ 524 w 1382"/>
                <a:gd name="T41" fmla="*/ 249 h 964"/>
                <a:gd name="T42" fmla="*/ 488 w 1382"/>
                <a:gd name="T43" fmla="*/ 180 h 964"/>
                <a:gd name="T44" fmla="*/ 441 w 1382"/>
                <a:gd name="T45" fmla="*/ 121 h 964"/>
                <a:gd name="T46" fmla="*/ 380 w 1382"/>
                <a:gd name="T47" fmla="*/ 79 h 964"/>
                <a:gd name="T48" fmla="*/ 303 w 1382"/>
                <a:gd name="T49" fmla="*/ 63 h 964"/>
                <a:gd name="T50" fmla="*/ 231 w 1382"/>
                <a:gd name="T51" fmla="*/ 79 h 964"/>
                <a:gd name="T52" fmla="*/ 172 w 1382"/>
                <a:gd name="T53" fmla="*/ 121 h 964"/>
                <a:gd name="T54" fmla="*/ 127 w 1382"/>
                <a:gd name="T55" fmla="*/ 180 h 964"/>
                <a:gd name="T56" fmla="*/ 93 w 1382"/>
                <a:gd name="T57" fmla="*/ 249 h 964"/>
                <a:gd name="T58" fmla="*/ 69 w 1382"/>
                <a:gd name="T59" fmla="*/ 317 h 964"/>
                <a:gd name="T60" fmla="*/ 53 w 1382"/>
                <a:gd name="T61" fmla="*/ 377 h 964"/>
                <a:gd name="T62" fmla="*/ 45 w 1382"/>
                <a:gd name="T63" fmla="*/ 419 h 964"/>
                <a:gd name="T64" fmla="*/ 42 w 1382"/>
                <a:gd name="T65" fmla="*/ 435 h 964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1382" h="964">
                  <a:moveTo>
                    <a:pt x="0" y="964"/>
                  </a:moveTo>
                  <a:lnTo>
                    <a:pt x="1" y="953"/>
                  </a:lnTo>
                  <a:lnTo>
                    <a:pt x="4" y="922"/>
                  </a:lnTo>
                  <a:lnTo>
                    <a:pt x="10" y="875"/>
                  </a:lnTo>
                  <a:lnTo>
                    <a:pt x="20" y="813"/>
                  </a:lnTo>
                  <a:lnTo>
                    <a:pt x="35" y="740"/>
                  </a:lnTo>
                  <a:lnTo>
                    <a:pt x="55" y="659"/>
                  </a:lnTo>
                  <a:lnTo>
                    <a:pt x="80" y="572"/>
                  </a:lnTo>
                  <a:lnTo>
                    <a:pt x="111" y="481"/>
                  </a:lnTo>
                  <a:lnTo>
                    <a:pt x="151" y="391"/>
                  </a:lnTo>
                  <a:lnTo>
                    <a:pt x="197" y="305"/>
                  </a:lnTo>
                  <a:lnTo>
                    <a:pt x="251" y="223"/>
                  </a:lnTo>
                  <a:lnTo>
                    <a:pt x="314" y="151"/>
                  </a:lnTo>
                  <a:lnTo>
                    <a:pt x="388" y="88"/>
                  </a:lnTo>
                  <a:lnTo>
                    <a:pt x="472" y="41"/>
                  </a:lnTo>
                  <a:lnTo>
                    <a:pt x="566" y="10"/>
                  </a:lnTo>
                  <a:lnTo>
                    <a:pt x="672" y="0"/>
                  </a:lnTo>
                  <a:lnTo>
                    <a:pt x="779" y="10"/>
                  </a:lnTo>
                  <a:lnTo>
                    <a:pt x="875" y="41"/>
                  </a:lnTo>
                  <a:lnTo>
                    <a:pt x="960" y="88"/>
                  </a:lnTo>
                  <a:lnTo>
                    <a:pt x="1036" y="151"/>
                  </a:lnTo>
                  <a:lnTo>
                    <a:pt x="1102" y="223"/>
                  </a:lnTo>
                  <a:lnTo>
                    <a:pt x="1160" y="305"/>
                  </a:lnTo>
                  <a:lnTo>
                    <a:pt x="1209" y="391"/>
                  </a:lnTo>
                  <a:lnTo>
                    <a:pt x="1252" y="481"/>
                  </a:lnTo>
                  <a:lnTo>
                    <a:pt x="1286" y="572"/>
                  </a:lnTo>
                  <a:lnTo>
                    <a:pt x="1315" y="659"/>
                  </a:lnTo>
                  <a:lnTo>
                    <a:pt x="1338" y="740"/>
                  </a:lnTo>
                  <a:lnTo>
                    <a:pt x="1355" y="813"/>
                  </a:lnTo>
                  <a:lnTo>
                    <a:pt x="1368" y="875"/>
                  </a:lnTo>
                  <a:lnTo>
                    <a:pt x="1376" y="922"/>
                  </a:lnTo>
                  <a:lnTo>
                    <a:pt x="1381" y="953"/>
                  </a:lnTo>
                  <a:lnTo>
                    <a:pt x="1382" y="964"/>
                  </a:lnTo>
                  <a:lnTo>
                    <a:pt x="1272" y="964"/>
                  </a:lnTo>
                  <a:lnTo>
                    <a:pt x="1271" y="955"/>
                  </a:lnTo>
                  <a:lnTo>
                    <a:pt x="1267" y="928"/>
                  </a:lnTo>
                  <a:lnTo>
                    <a:pt x="1260" y="888"/>
                  </a:lnTo>
                  <a:lnTo>
                    <a:pt x="1248" y="835"/>
                  </a:lnTo>
                  <a:lnTo>
                    <a:pt x="1233" y="773"/>
                  </a:lnTo>
                  <a:lnTo>
                    <a:pt x="1214" y="703"/>
                  </a:lnTo>
                  <a:lnTo>
                    <a:pt x="1190" y="629"/>
                  </a:lnTo>
                  <a:lnTo>
                    <a:pt x="1160" y="551"/>
                  </a:lnTo>
                  <a:lnTo>
                    <a:pt x="1124" y="475"/>
                  </a:lnTo>
                  <a:lnTo>
                    <a:pt x="1081" y="400"/>
                  </a:lnTo>
                  <a:lnTo>
                    <a:pt x="1033" y="331"/>
                  </a:lnTo>
                  <a:lnTo>
                    <a:pt x="976" y="269"/>
                  </a:lnTo>
                  <a:lnTo>
                    <a:pt x="913" y="216"/>
                  </a:lnTo>
                  <a:lnTo>
                    <a:pt x="842" y="176"/>
                  </a:lnTo>
                  <a:lnTo>
                    <a:pt x="761" y="149"/>
                  </a:lnTo>
                  <a:lnTo>
                    <a:pt x="672" y="140"/>
                  </a:lnTo>
                  <a:lnTo>
                    <a:pt x="587" y="149"/>
                  </a:lnTo>
                  <a:lnTo>
                    <a:pt x="511" y="176"/>
                  </a:lnTo>
                  <a:lnTo>
                    <a:pt x="443" y="216"/>
                  </a:lnTo>
                  <a:lnTo>
                    <a:pt x="382" y="269"/>
                  </a:lnTo>
                  <a:lnTo>
                    <a:pt x="328" y="331"/>
                  </a:lnTo>
                  <a:lnTo>
                    <a:pt x="281" y="400"/>
                  </a:lnTo>
                  <a:lnTo>
                    <a:pt x="239" y="475"/>
                  </a:lnTo>
                  <a:lnTo>
                    <a:pt x="205" y="551"/>
                  </a:lnTo>
                  <a:lnTo>
                    <a:pt x="176" y="629"/>
                  </a:lnTo>
                  <a:lnTo>
                    <a:pt x="152" y="703"/>
                  </a:lnTo>
                  <a:lnTo>
                    <a:pt x="132" y="773"/>
                  </a:lnTo>
                  <a:lnTo>
                    <a:pt x="117" y="835"/>
                  </a:lnTo>
                  <a:lnTo>
                    <a:pt x="106" y="888"/>
                  </a:lnTo>
                  <a:lnTo>
                    <a:pt x="99" y="928"/>
                  </a:lnTo>
                  <a:lnTo>
                    <a:pt x="94" y="955"/>
                  </a:lnTo>
                  <a:lnTo>
                    <a:pt x="93" y="964"/>
                  </a:lnTo>
                  <a:lnTo>
                    <a:pt x="0" y="964"/>
                  </a:lnTo>
                  <a:close/>
                </a:path>
              </a:pathLst>
            </a:custGeom>
            <a:solidFill>
              <a:srgbClr val="33CC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>
                <a:solidFill>
                  <a:schemeClr val="bg1"/>
                </a:solidFill>
              </a:endParaRPr>
            </a:p>
          </p:txBody>
        </p:sp>
        <p:sp>
          <p:nvSpPr>
            <p:cNvPr id="18" name="Freeform 16"/>
            <p:cNvSpPr>
              <a:spLocks/>
            </p:cNvSpPr>
            <p:nvPr/>
          </p:nvSpPr>
          <p:spPr bwMode="auto">
            <a:xfrm>
              <a:off x="4764" y="2556"/>
              <a:ext cx="720" cy="528"/>
            </a:xfrm>
            <a:custGeom>
              <a:avLst/>
              <a:gdLst>
                <a:gd name="T0" fmla="*/ 1 w 1274"/>
                <a:gd name="T1" fmla="*/ 522 h 900"/>
                <a:gd name="T2" fmla="*/ 6 w 1274"/>
                <a:gd name="T3" fmla="*/ 479 h 900"/>
                <a:gd name="T4" fmla="*/ 19 w 1274"/>
                <a:gd name="T5" fmla="*/ 405 h 900"/>
                <a:gd name="T6" fmla="*/ 42 w 1274"/>
                <a:gd name="T7" fmla="*/ 313 h 900"/>
                <a:gd name="T8" fmla="*/ 79 w 1274"/>
                <a:gd name="T9" fmla="*/ 215 h 900"/>
                <a:gd name="T10" fmla="*/ 133 w 1274"/>
                <a:gd name="T11" fmla="*/ 123 h 900"/>
                <a:gd name="T12" fmla="*/ 205 w 1274"/>
                <a:gd name="T13" fmla="*/ 49 h 900"/>
                <a:gd name="T14" fmla="*/ 298 w 1274"/>
                <a:gd name="T15" fmla="*/ 6 h 900"/>
                <a:gd name="T16" fmla="*/ 410 w 1274"/>
                <a:gd name="T17" fmla="*/ 6 h 900"/>
                <a:gd name="T18" fmla="*/ 504 w 1274"/>
                <a:gd name="T19" fmla="*/ 49 h 900"/>
                <a:gd name="T20" fmla="*/ 578 w 1274"/>
                <a:gd name="T21" fmla="*/ 123 h 900"/>
                <a:gd name="T22" fmla="*/ 633 w 1274"/>
                <a:gd name="T23" fmla="*/ 215 h 900"/>
                <a:gd name="T24" fmla="*/ 672 w 1274"/>
                <a:gd name="T25" fmla="*/ 313 h 900"/>
                <a:gd name="T26" fmla="*/ 699 w 1274"/>
                <a:gd name="T27" fmla="*/ 405 h 900"/>
                <a:gd name="T28" fmla="*/ 713 w 1274"/>
                <a:gd name="T29" fmla="*/ 479 h 900"/>
                <a:gd name="T30" fmla="*/ 719 w 1274"/>
                <a:gd name="T31" fmla="*/ 522 h 900"/>
                <a:gd name="T32" fmla="*/ 679 w 1274"/>
                <a:gd name="T33" fmla="*/ 528 h 900"/>
                <a:gd name="T34" fmla="*/ 676 w 1274"/>
                <a:gd name="T35" fmla="*/ 507 h 900"/>
                <a:gd name="T36" fmla="*/ 667 w 1274"/>
                <a:gd name="T37" fmla="*/ 452 h 900"/>
                <a:gd name="T38" fmla="*/ 650 w 1274"/>
                <a:gd name="T39" fmla="*/ 375 h 900"/>
                <a:gd name="T40" fmla="*/ 622 w 1274"/>
                <a:gd name="T41" fmla="*/ 286 h 900"/>
                <a:gd name="T42" fmla="*/ 579 w 1274"/>
                <a:gd name="T43" fmla="*/ 197 h 900"/>
                <a:gd name="T44" fmla="*/ 522 w 1274"/>
                <a:gd name="T45" fmla="*/ 120 h 900"/>
                <a:gd name="T46" fmla="*/ 447 w 1274"/>
                <a:gd name="T47" fmla="*/ 66 h 900"/>
                <a:gd name="T48" fmla="*/ 352 w 1274"/>
                <a:gd name="T49" fmla="*/ 45 h 900"/>
                <a:gd name="T50" fmla="*/ 261 w 1274"/>
                <a:gd name="T51" fmla="*/ 66 h 900"/>
                <a:gd name="T52" fmla="*/ 189 w 1274"/>
                <a:gd name="T53" fmla="*/ 120 h 900"/>
                <a:gd name="T54" fmla="*/ 132 w 1274"/>
                <a:gd name="T55" fmla="*/ 197 h 900"/>
                <a:gd name="T56" fmla="*/ 90 w 1274"/>
                <a:gd name="T57" fmla="*/ 286 h 900"/>
                <a:gd name="T58" fmla="*/ 60 w 1274"/>
                <a:gd name="T59" fmla="*/ 375 h 900"/>
                <a:gd name="T60" fmla="*/ 42 w 1274"/>
                <a:gd name="T61" fmla="*/ 452 h 900"/>
                <a:gd name="T62" fmla="*/ 32 w 1274"/>
                <a:gd name="T63" fmla="*/ 507 h 900"/>
                <a:gd name="T64" fmla="*/ 29 w 1274"/>
                <a:gd name="T65" fmla="*/ 528 h 900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1274" h="900">
                  <a:moveTo>
                    <a:pt x="0" y="900"/>
                  </a:moveTo>
                  <a:lnTo>
                    <a:pt x="1" y="889"/>
                  </a:lnTo>
                  <a:lnTo>
                    <a:pt x="4" y="861"/>
                  </a:lnTo>
                  <a:lnTo>
                    <a:pt x="10" y="817"/>
                  </a:lnTo>
                  <a:lnTo>
                    <a:pt x="19" y="759"/>
                  </a:lnTo>
                  <a:lnTo>
                    <a:pt x="33" y="691"/>
                  </a:lnTo>
                  <a:lnTo>
                    <a:pt x="51" y="615"/>
                  </a:lnTo>
                  <a:lnTo>
                    <a:pt x="74" y="533"/>
                  </a:lnTo>
                  <a:lnTo>
                    <a:pt x="104" y="449"/>
                  </a:lnTo>
                  <a:lnTo>
                    <a:pt x="140" y="366"/>
                  </a:lnTo>
                  <a:lnTo>
                    <a:pt x="184" y="285"/>
                  </a:lnTo>
                  <a:lnTo>
                    <a:pt x="235" y="209"/>
                  </a:lnTo>
                  <a:lnTo>
                    <a:pt x="294" y="141"/>
                  </a:lnTo>
                  <a:lnTo>
                    <a:pt x="362" y="83"/>
                  </a:lnTo>
                  <a:lnTo>
                    <a:pt x="441" y="39"/>
                  </a:lnTo>
                  <a:lnTo>
                    <a:pt x="528" y="11"/>
                  </a:lnTo>
                  <a:lnTo>
                    <a:pt x="627" y="0"/>
                  </a:lnTo>
                  <a:lnTo>
                    <a:pt x="725" y="11"/>
                  </a:lnTo>
                  <a:lnTo>
                    <a:pt x="814" y="39"/>
                  </a:lnTo>
                  <a:lnTo>
                    <a:pt x="892" y="83"/>
                  </a:lnTo>
                  <a:lnTo>
                    <a:pt x="961" y="141"/>
                  </a:lnTo>
                  <a:lnTo>
                    <a:pt x="1022" y="209"/>
                  </a:lnTo>
                  <a:lnTo>
                    <a:pt x="1074" y="285"/>
                  </a:lnTo>
                  <a:lnTo>
                    <a:pt x="1120" y="366"/>
                  </a:lnTo>
                  <a:lnTo>
                    <a:pt x="1158" y="449"/>
                  </a:lnTo>
                  <a:lnTo>
                    <a:pt x="1189" y="533"/>
                  </a:lnTo>
                  <a:lnTo>
                    <a:pt x="1215" y="615"/>
                  </a:lnTo>
                  <a:lnTo>
                    <a:pt x="1236" y="691"/>
                  </a:lnTo>
                  <a:lnTo>
                    <a:pt x="1250" y="759"/>
                  </a:lnTo>
                  <a:lnTo>
                    <a:pt x="1261" y="817"/>
                  </a:lnTo>
                  <a:lnTo>
                    <a:pt x="1269" y="861"/>
                  </a:lnTo>
                  <a:lnTo>
                    <a:pt x="1272" y="889"/>
                  </a:lnTo>
                  <a:lnTo>
                    <a:pt x="1274" y="900"/>
                  </a:lnTo>
                  <a:lnTo>
                    <a:pt x="1202" y="900"/>
                  </a:lnTo>
                  <a:lnTo>
                    <a:pt x="1201" y="891"/>
                  </a:lnTo>
                  <a:lnTo>
                    <a:pt x="1197" y="864"/>
                  </a:lnTo>
                  <a:lnTo>
                    <a:pt x="1192" y="824"/>
                  </a:lnTo>
                  <a:lnTo>
                    <a:pt x="1181" y="771"/>
                  </a:lnTo>
                  <a:lnTo>
                    <a:pt x="1169" y="709"/>
                  </a:lnTo>
                  <a:lnTo>
                    <a:pt x="1150" y="639"/>
                  </a:lnTo>
                  <a:lnTo>
                    <a:pt x="1127" y="565"/>
                  </a:lnTo>
                  <a:lnTo>
                    <a:pt x="1100" y="487"/>
                  </a:lnTo>
                  <a:lnTo>
                    <a:pt x="1065" y="411"/>
                  </a:lnTo>
                  <a:lnTo>
                    <a:pt x="1025" y="336"/>
                  </a:lnTo>
                  <a:lnTo>
                    <a:pt x="979" y="267"/>
                  </a:lnTo>
                  <a:lnTo>
                    <a:pt x="923" y="205"/>
                  </a:lnTo>
                  <a:lnTo>
                    <a:pt x="861" y="152"/>
                  </a:lnTo>
                  <a:lnTo>
                    <a:pt x="791" y="112"/>
                  </a:lnTo>
                  <a:lnTo>
                    <a:pt x="711" y="85"/>
                  </a:lnTo>
                  <a:lnTo>
                    <a:pt x="623" y="76"/>
                  </a:lnTo>
                  <a:lnTo>
                    <a:pt x="539" y="85"/>
                  </a:lnTo>
                  <a:lnTo>
                    <a:pt x="461" y="112"/>
                  </a:lnTo>
                  <a:lnTo>
                    <a:pt x="394" y="152"/>
                  </a:lnTo>
                  <a:lnTo>
                    <a:pt x="334" y="205"/>
                  </a:lnTo>
                  <a:lnTo>
                    <a:pt x="280" y="267"/>
                  </a:lnTo>
                  <a:lnTo>
                    <a:pt x="233" y="336"/>
                  </a:lnTo>
                  <a:lnTo>
                    <a:pt x="193" y="411"/>
                  </a:lnTo>
                  <a:lnTo>
                    <a:pt x="160" y="487"/>
                  </a:lnTo>
                  <a:lnTo>
                    <a:pt x="131" y="565"/>
                  </a:lnTo>
                  <a:lnTo>
                    <a:pt x="107" y="639"/>
                  </a:lnTo>
                  <a:lnTo>
                    <a:pt x="88" y="709"/>
                  </a:lnTo>
                  <a:lnTo>
                    <a:pt x="74" y="771"/>
                  </a:lnTo>
                  <a:lnTo>
                    <a:pt x="63" y="824"/>
                  </a:lnTo>
                  <a:lnTo>
                    <a:pt x="56" y="864"/>
                  </a:lnTo>
                  <a:lnTo>
                    <a:pt x="53" y="891"/>
                  </a:lnTo>
                  <a:lnTo>
                    <a:pt x="51" y="900"/>
                  </a:lnTo>
                  <a:lnTo>
                    <a:pt x="0" y="900"/>
                  </a:lnTo>
                  <a:close/>
                </a:path>
              </a:pathLst>
            </a:cu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9" name="Group 17"/>
          <p:cNvGrpSpPr>
            <a:grpSpLocks/>
          </p:cNvGrpSpPr>
          <p:nvPr/>
        </p:nvGrpSpPr>
        <p:grpSpPr bwMode="auto">
          <a:xfrm>
            <a:off x="2096589" y="3967845"/>
            <a:ext cx="5029200" cy="2774950"/>
            <a:chOff x="0" y="2544"/>
            <a:chExt cx="3168" cy="1748"/>
          </a:xfrm>
        </p:grpSpPr>
        <p:graphicFrame>
          <p:nvGraphicFramePr>
            <p:cNvPr id="20" name="Object 18"/>
            <p:cNvGraphicFramePr>
              <a:graphicFrameLocks noChangeAspect="1"/>
            </p:cNvGraphicFramePr>
            <p:nvPr/>
          </p:nvGraphicFramePr>
          <p:xfrm>
            <a:off x="622" y="3103"/>
            <a:ext cx="1442" cy="95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113" name="Clip" r:id="rId9" imgW="4582562" imgH="3041964" progId="MS_ClipArt_Gallery.5">
                    <p:embed/>
                  </p:oleObj>
                </mc:Choice>
                <mc:Fallback>
                  <p:oleObj name="Clip" r:id="rId9" imgW="4582562" imgH="3041964" progId="MS_ClipArt_Gallery.5">
                    <p:embed/>
                    <p:pic>
                      <p:nvPicPr>
                        <p:cNvPr id="21512" name="Object 18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22" y="3103"/>
                          <a:ext cx="1442" cy="956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1" name="AutoShape 19"/>
            <p:cNvSpPr>
              <a:spLocks noChangeArrowheads="1"/>
            </p:cNvSpPr>
            <p:nvPr/>
          </p:nvSpPr>
          <p:spPr bwMode="auto">
            <a:xfrm flipH="1">
              <a:off x="0" y="2640"/>
              <a:ext cx="1008" cy="528"/>
            </a:xfrm>
            <a:prstGeom prst="cloudCallout">
              <a:avLst>
                <a:gd name="adj1" fmla="val -42861"/>
                <a:gd name="adj2" fmla="val 80491"/>
              </a:avLst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/>
              <a:endParaRPr lang="en-US" altLang="en-US" sz="1800" dirty="0">
                <a:solidFill>
                  <a:schemeClr val="bg1"/>
                </a:solidFill>
                <a:latin typeface="Arial" panose="020B0604020202020204" pitchFamily="34" charset="0"/>
              </a:endParaRPr>
            </a:p>
          </p:txBody>
        </p:sp>
        <p:graphicFrame>
          <p:nvGraphicFramePr>
            <p:cNvPr id="22" name="Object 20"/>
            <p:cNvGraphicFramePr>
              <a:graphicFrameLocks noChangeAspect="1"/>
            </p:cNvGraphicFramePr>
            <p:nvPr/>
          </p:nvGraphicFramePr>
          <p:xfrm>
            <a:off x="1488" y="2592"/>
            <a:ext cx="1296" cy="33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114" name="Clip" r:id="rId11" imgW="2789834" imgH="718718" progId="MS_ClipArt_Gallery.5">
                    <p:embed/>
                  </p:oleObj>
                </mc:Choice>
                <mc:Fallback>
                  <p:oleObj name="Clip" r:id="rId11" imgW="2789834" imgH="718718" progId="MS_ClipArt_Gallery.5">
                    <p:embed/>
                    <p:pic>
                      <p:nvPicPr>
                        <p:cNvPr id="21514" name="Object 20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2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488" y="2592"/>
                          <a:ext cx="1296" cy="333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3" name="AutoShape 21"/>
            <p:cNvSpPr>
              <a:spLocks noChangeArrowheads="1"/>
            </p:cNvSpPr>
            <p:nvPr/>
          </p:nvSpPr>
          <p:spPr bwMode="auto">
            <a:xfrm>
              <a:off x="1392" y="2544"/>
              <a:ext cx="1584" cy="480"/>
            </a:xfrm>
            <a:prstGeom prst="cloudCallout">
              <a:avLst>
                <a:gd name="adj1" fmla="val -34093"/>
                <a:gd name="adj2" fmla="val 86458"/>
              </a:avLst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/>
              <a:endParaRPr lang="en-US" altLang="en-US" sz="1800" dirty="0">
                <a:solidFill>
                  <a:schemeClr val="bg1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24" name="AutoShape 22"/>
            <p:cNvSpPr>
              <a:spLocks noChangeArrowheads="1"/>
            </p:cNvSpPr>
            <p:nvPr/>
          </p:nvSpPr>
          <p:spPr bwMode="auto">
            <a:xfrm>
              <a:off x="2112" y="3072"/>
              <a:ext cx="1056" cy="672"/>
            </a:xfrm>
            <a:prstGeom prst="cloudCallout">
              <a:avLst>
                <a:gd name="adj1" fmla="val -62500"/>
                <a:gd name="adj2" fmla="val 14583"/>
              </a:avLst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/>
              <a:endParaRPr lang="en-US" altLang="en-US" sz="1800" dirty="0">
                <a:solidFill>
                  <a:schemeClr val="bg1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25" name="Text Box 23"/>
            <p:cNvSpPr txBox="1">
              <a:spLocks noChangeArrowheads="1"/>
            </p:cNvSpPr>
            <p:nvPr/>
          </p:nvSpPr>
          <p:spPr bwMode="auto">
            <a:xfrm>
              <a:off x="904" y="4061"/>
              <a:ext cx="1020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r>
                <a:rPr lang="en-US" altLang="en-US" sz="1800" b="1" dirty="0">
                  <a:solidFill>
                    <a:schemeClr val="bg1"/>
                  </a:solidFill>
                  <a:latin typeface="Arial" panose="020B0604020202020204" pitchFamily="34" charset="0"/>
                </a:rPr>
                <a:t>FREEWHEEL</a:t>
              </a:r>
              <a:endParaRPr lang="en-US" altLang="en-US" sz="1800" dirty="0">
                <a:solidFill>
                  <a:schemeClr val="bg1"/>
                </a:solidFill>
                <a:latin typeface="Arial" panose="020B0604020202020204" pitchFamily="34" charset="0"/>
              </a:endParaRPr>
            </a:p>
          </p:txBody>
        </p:sp>
        <p:graphicFrame>
          <p:nvGraphicFramePr>
            <p:cNvPr id="26" name="Object 24"/>
            <p:cNvGraphicFramePr>
              <a:graphicFrameLocks noChangeAspect="1"/>
            </p:cNvGraphicFramePr>
            <p:nvPr/>
          </p:nvGraphicFramePr>
          <p:xfrm>
            <a:off x="2448" y="3168"/>
            <a:ext cx="425" cy="48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115" name="Clip" r:id="rId13" imgW="357868" imgH="403553" progId="MS_ClipArt_Gallery.5">
                    <p:embed/>
                  </p:oleObj>
                </mc:Choice>
                <mc:Fallback>
                  <p:oleObj name="Clip" r:id="rId13" imgW="357868" imgH="403553" progId="MS_ClipArt_Gallery.5">
                    <p:embed/>
                    <p:pic>
                      <p:nvPicPr>
                        <p:cNvPr id="21518" name="Object 2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448" y="3168"/>
                          <a:ext cx="425" cy="48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7" name="Freeform 25"/>
            <p:cNvSpPr>
              <a:spLocks/>
            </p:cNvSpPr>
            <p:nvPr/>
          </p:nvSpPr>
          <p:spPr bwMode="auto">
            <a:xfrm>
              <a:off x="384" y="2688"/>
              <a:ext cx="110" cy="475"/>
            </a:xfrm>
            <a:custGeom>
              <a:avLst/>
              <a:gdLst>
                <a:gd name="T0" fmla="*/ 58 w 219"/>
                <a:gd name="T1" fmla="*/ 470 h 951"/>
                <a:gd name="T2" fmla="*/ 0 w 219"/>
                <a:gd name="T3" fmla="*/ 14 h 951"/>
                <a:gd name="T4" fmla="*/ 5 w 219"/>
                <a:gd name="T5" fmla="*/ 10 h 951"/>
                <a:gd name="T6" fmla="*/ 11 w 219"/>
                <a:gd name="T7" fmla="*/ 8 h 951"/>
                <a:gd name="T8" fmla="*/ 17 w 219"/>
                <a:gd name="T9" fmla="*/ 5 h 951"/>
                <a:gd name="T10" fmla="*/ 24 w 219"/>
                <a:gd name="T11" fmla="*/ 3 h 951"/>
                <a:gd name="T12" fmla="*/ 31 w 219"/>
                <a:gd name="T13" fmla="*/ 2 h 951"/>
                <a:gd name="T14" fmla="*/ 39 w 219"/>
                <a:gd name="T15" fmla="*/ 1 h 951"/>
                <a:gd name="T16" fmla="*/ 47 w 219"/>
                <a:gd name="T17" fmla="*/ 0 h 951"/>
                <a:gd name="T18" fmla="*/ 55 w 219"/>
                <a:gd name="T19" fmla="*/ 0 h 951"/>
                <a:gd name="T20" fmla="*/ 63 w 219"/>
                <a:gd name="T21" fmla="*/ 0 h 951"/>
                <a:gd name="T22" fmla="*/ 72 w 219"/>
                <a:gd name="T23" fmla="*/ 0 h 951"/>
                <a:gd name="T24" fmla="*/ 79 w 219"/>
                <a:gd name="T25" fmla="*/ 2 h 951"/>
                <a:gd name="T26" fmla="*/ 87 w 219"/>
                <a:gd name="T27" fmla="*/ 3 h 951"/>
                <a:gd name="T28" fmla="*/ 93 w 219"/>
                <a:gd name="T29" fmla="*/ 4 h 951"/>
                <a:gd name="T30" fmla="*/ 100 w 219"/>
                <a:gd name="T31" fmla="*/ 7 h 951"/>
                <a:gd name="T32" fmla="*/ 105 w 219"/>
                <a:gd name="T33" fmla="*/ 9 h 951"/>
                <a:gd name="T34" fmla="*/ 110 w 219"/>
                <a:gd name="T35" fmla="*/ 12 h 951"/>
                <a:gd name="T36" fmla="*/ 75 w 219"/>
                <a:gd name="T37" fmla="*/ 475 h 951"/>
                <a:gd name="T38" fmla="*/ 58 w 219"/>
                <a:gd name="T39" fmla="*/ 470 h 951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219" h="951">
                  <a:moveTo>
                    <a:pt x="115" y="941"/>
                  </a:moveTo>
                  <a:lnTo>
                    <a:pt x="0" y="28"/>
                  </a:lnTo>
                  <a:lnTo>
                    <a:pt x="9" y="21"/>
                  </a:lnTo>
                  <a:lnTo>
                    <a:pt x="21" y="16"/>
                  </a:lnTo>
                  <a:lnTo>
                    <a:pt x="33" y="11"/>
                  </a:lnTo>
                  <a:lnTo>
                    <a:pt x="47" y="7"/>
                  </a:lnTo>
                  <a:lnTo>
                    <a:pt x="62" y="4"/>
                  </a:lnTo>
                  <a:lnTo>
                    <a:pt x="78" y="3"/>
                  </a:lnTo>
                  <a:lnTo>
                    <a:pt x="94" y="0"/>
                  </a:lnTo>
                  <a:lnTo>
                    <a:pt x="110" y="0"/>
                  </a:lnTo>
                  <a:lnTo>
                    <a:pt x="126" y="0"/>
                  </a:lnTo>
                  <a:lnTo>
                    <a:pt x="143" y="1"/>
                  </a:lnTo>
                  <a:lnTo>
                    <a:pt x="158" y="4"/>
                  </a:lnTo>
                  <a:lnTo>
                    <a:pt x="173" y="6"/>
                  </a:lnTo>
                  <a:lnTo>
                    <a:pt x="186" y="9"/>
                  </a:lnTo>
                  <a:lnTo>
                    <a:pt x="199" y="14"/>
                  </a:lnTo>
                  <a:lnTo>
                    <a:pt x="209" y="19"/>
                  </a:lnTo>
                  <a:lnTo>
                    <a:pt x="219" y="24"/>
                  </a:lnTo>
                  <a:lnTo>
                    <a:pt x="150" y="951"/>
                  </a:lnTo>
                  <a:lnTo>
                    <a:pt x="115" y="941"/>
                  </a:lnTo>
                  <a:close/>
                </a:path>
              </a:pathLst>
            </a:custGeom>
            <a:solidFill>
              <a:srgbClr val="99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>
                <a:solidFill>
                  <a:schemeClr val="bg1"/>
                </a:solidFill>
              </a:endParaRPr>
            </a:p>
          </p:txBody>
        </p:sp>
      </p:grpSp>
      <p:sp>
        <p:nvSpPr>
          <p:cNvPr id="28" name="Title 1"/>
          <p:cNvSpPr>
            <a:spLocks noGrp="1"/>
          </p:cNvSpPr>
          <p:nvPr>
            <p:ph type="title"/>
          </p:nvPr>
        </p:nvSpPr>
        <p:spPr>
          <a:xfrm>
            <a:off x="1141413" y="213566"/>
            <a:ext cx="9905998" cy="1478570"/>
          </a:xfrm>
        </p:spPr>
        <p:txBody>
          <a:bodyPr/>
          <a:lstStyle/>
          <a:p>
            <a:pPr algn="ctr"/>
            <a:r>
              <a:rPr lang="en-US" dirty="0" smtClean="0"/>
              <a:t>Brainstorm Sessions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00553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1412" y="2249487"/>
            <a:ext cx="9905999" cy="4020684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Conduct </a:t>
            </a:r>
            <a:r>
              <a:rPr lang="en-US" dirty="0"/>
              <a:t>b</a:t>
            </a:r>
            <a:r>
              <a:rPr lang="en-US" dirty="0" smtClean="0"/>
              <a:t>rainstorming session for robot functionality needed</a:t>
            </a:r>
          </a:p>
          <a:p>
            <a:r>
              <a:rPr lang="en-US" dirty="0" smtClean="0"/>
              <a:t>Prioritize </a:t>
            </a:r>
            <a:r>
              <a:rPr lang="en-US" dirty="0" smtClean="0"/>
              <a:t>functions based on points/strategy</a:t>
            </a:r>
          </a:p>
          <a:p>
            <a:r>
              <a:rPr lang="en-US" dirty="0" smtClean="0"/>
              <a:t>Rank functionality based on complexity/difficulty</a:t>
            </a:r>
          </a:p>
          <a:p>
            <a:r>
              <a:rPr lang="en-US" dirty="0" smtClean="0"/>
              <a:t>Determine robot functionality and </a:t>
            </a:r>
            <a:r>
              <a:rPr lang="en-US" dirty="0" smtClean="0"/>
              <a:t>features</a:t>
            </a:r>
          </a:p>
          <a:p>
            <a:r>
              <a:rPr lang="en-US" dirty="0" smtClean="0"/>
              <a:t>Determine design strategy</a:t>
            </a:r>
          </a:p>
          <a:p>
            <a:r>
              <a:rPr lang="en-US" dirty="0" smtClean="0"/>
              <a:t>Build prototype and test/collect feedback</a:t>
            </a:r>
          </a:p>
          <a:p>
            <a:r>
              <a:rPr lang="en-US" dirty="0" smtClean="0"/>
              <a:t>Re-evaluate functionality/design based test results/feedback</a:t>
            </a:r>
          </a:p>
          <a:p>
            <a:r>
              <a:rPr lang="en-US" dirty="0" smtClean="0"/>
              <a:t>Complete robot build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1141413" y="618518"/>
            <a:ext cx="9905998" cy="1478570"/>
          </a:xfrm>
        </p:spPr>
        <p:txBody>
          <a:bodyPr/>
          <a:lstStyle/>
          <a:p>
            <a:pPr algn="ctr"/>
            <a:r>
              <a:rPr lang="en-US" dirty="0" smtClean="0"/>
              <a:t>FRC Robot Design Strategies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434855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00213" y="2235200"/>
            <a:ext cx="8791575" cy="2387600"/>
          </a:xfrm>
        </p:spPr>
        <p:txBody>
          <a:bodyPr anchor="ctr"/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Project management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582879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1412" y="2249487"/>
            <a:ext cx="9905999" cy="4007622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Clearly define scope, customer requirements, and success criteria (project charter)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Assess resources and create a work break-down structure (WBS)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Forecast resource needs and create project schedule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Create system for monitoring and controlling work</a:t>
            </a:r>
          </a:p>
          <a:p>
            <a:pPr lvl="1"/>
            <a:r>
              <a:rPr lang="en-US" dirty="0" smtClean="0">
                <a:solidFill>
                  <a:schemeClr val="bg1"/>
                </a:solidFill>
              </a:rPr>
              <a:t>Use daily standup meetings for sub-teams for a constant pulse of team</a:t>
            </a:r>
          </a:p>
          <a:p>
            <a:pPr lvl="2"/>
            <a:r>
              <a:rPr lang="en-US" dirty="0" smtClean="0">
                <a:solidFill>
                  <a:schemeClr val="bg1"/>
                </a:solidFill>
              </a:rPr>
              <a:t>What did I complete yesterday</a:t>
            </a:r>
          </a:p>
          <a:p>
            <a:pPr lvl="2"/>
            <a:r>
              <a:rPr lang="en-US" dirty="0" smtClean="0">
                <a:solidFill>
                  <a:schemeClr val="bg1"/>
                </a:solidFill>
              </a:rPr>
              <a:t>What I’m working on today</a:t>
            </a:r>
          </a:p>
          <a:p>
            <a:pPr lvl="2"/>
            <a:r>
              <a:rPr lang="en-US" dirty="0" smtClean="0">
                <a:solidFill>
                  <a:schemeClr val="bg1"/>
                </a:solidFill>
              </a:rPr>
              <a:t>What are my roadblocks</a:t>
            </a:r>
            <a:endParaRPr lang="en-US" dirty="0">
              <a:solidFill>
                <a:schemeClr val="bg1"/>
              </a:solidFill>
            </a:endParaRPr>
          </a:p>
          <a:p>
            <a:r>
              <a:rPr lang="en-US" dirty="0" smtClean="0">
                <a:solidFill>
                  <a:schemeClr val="bg1"/>
                </a:solidFill>
              </a:rPr>
              <a:t>Create a risk management strategy and develop contingency plan(s)</a:t>
            </a: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141413" y="213566"/>
            <a:ext cx="9905998" cy="1478570"/>
          </a:xfrm>
        </p:spPr>
        <p:txBody>
          <a:bodyPr/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Project Management Strategies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353577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00213" y="2235200"/>
            <a:ext cx="8791575" cy="2387600"/>
          </a:xfrm>
        </p:spPr>
        <p:txBody>
          <a:bodyPr anchor="ctr"/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Accountability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412284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1413" y="1692136"/>
            <a:ext cx="9905999" cy="5009110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Inspire trust, credibility, and goodwill with your team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Establish a culture that values ownership and accountability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Consistently speak with clarity and precision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Share the “big picture” vision and create energy and excitement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Clearly communicate goals and strategies and gain buy-in up front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Create mutually agreed upon expectations for roles and responsibilities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Discuss corrective action processes and gain agreement up front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Provide clear directions and task assignments, and always give the “why” behind it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Include teammates in the decision making process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Ask vs. tell and incorporate WIIFM (what’s in if for me) statements where appropriate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Have a transparent system for tracking progress against agreed upon deadlines and deliverables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Don’t treat all teammates the same</a:t>
            </a:r>
          </a:p>
          <a:p>
            <a:r>
              <a:rPr lang="en-US" dirty="0" smtClean="0"/>
              <a:t>Never end a meeting without everyone in agreement with next steps and document all assignments</a:t>
            </a:r>
            <a:endParaRPr lang="en-US" dirty="0" smtClean="0">
              <a:solidFill>
                <a:schemeClr val="bg1"/>
              </a:solidFill>
            </a:endParaRPr>
          </a:p>
          <a:p>
            <a:endParaRPr lang="en-US" dirty="0" smtClean="0">
              <a:solidFill>
                <a:schemeClr val="bg1"/>
              </a:solidFill>
            </a:endParaRPr>
          </a:p>
          <a:p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141413" y="213566"/>
            <a:ext cx="9905998" cy="1478570"/>
          </a:xfrm>
        </p:spPr>
        <p:txBody>
          <a:bodyPr/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Accountability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93884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213566"/>
            <a:ext cx="9905998" cy="1478570"/>
          </a:xfrm>
        </p:spPr>
        <p:txBody>
          <a:bodyPr/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Strategic Planning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028" name="Picture 4" descr="Image result for old young lady optical illusion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4412" y="1692136"/>
            <a:ext cx="4560117" cy="51623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608264" y="3857836"/>
            <a:ext cx="401929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Give this woman a name based on her physical appearance.</a:t>
            </a:r>
            <a:endParaRPr lang="en-US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2805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1141413" y="213566"/>
            <a:ext cx="9905998" cy="1478570"/>
          </a:xfrm>
        </p:spPr>
        <p:txBody>
          <a:bodyPr/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Strategic Planning – The model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591905" y="1398227"/>
            <a:ext cx="2795451" cy="731520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Mission and Objectives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1591905" y="2524773"/>
            <a:ext cx="2795451" cy="731520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Environmental Scanning</a:t>
            </a:r>
          </a:p>
          <a:p>
            <a:pPr algn="ctr"/>
            <a:r>
              <a:rPr lang="en-US" dirty="0" smtClean="0"/>
              <a:t>SWOT Analysis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1591905" y="3651319"/>
            <a:ext cx="2795451" cy="731520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Strategy Formulation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1591905" y="4777865"/>
            <a:ext cx="2795451" cy="731520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Strategy Implementation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1591905" y="5904412"/>
            <a:ext cx="2795451" cy="731520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Control and Evaluation</a:t>
            </a:r>
            <a:endParaRPr lang="en-US" dirty="0"/>
          </a:p>
        </p:txBody>
      </p:sp>
      <p:sp>
        <p:nvSpPr>
          <p:cNvPr id="10" name="Down Arrow 9"/>
          <p:cNvSpPr/>
          <p:nvPr/>
        </p:nvSpPr>
        <p:spPr>
          <a:xfrm>
            <a:off x="2757347" y="2129747"/>
            <a:ext cx="407963" cy="395026"/>
          </a:xfrm>
          <a:prstGeom prst="downArrow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Down Arrow 10"/>
          <p:cNvSpPr/>
          <p:nvPr/>
        </p:nvSpPr>
        <p:spPr>
          <a:xfrm>
            <a:off x="2757346" y="3256292"/>
            <a:ext cx="407963" cy="395026"/>
          </a:xfrm>
          <a:prstGeom prst="downArrow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Down Arrow 11"/>
          <p:cNvSpPr/>
          <p:nvPr/>
        </p:nvSpPr>
        <p:spPr>
          <a:xfrm>
            <a:off x="2757345" y="4382839"/>
            <a:ext cx="407963" cy="395026"/>
          </a:xfrm>
          <a:prstGeom prst="downArrow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Down Arrow 12"/>
          <p:cNvSpPr/>
          <p:nvPr/>
        </p:nvSpPr>
        <p:spPr>
          <a:xfrm>
            <a:off x="2757344" y="5509385"/>
            <a:ext cx="407963" cy="395026"/>
          </a:xfrm>
          <a:prstGeom prst="downArrow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4829230" y="1332912"/>
            <a:ext cx="5973748" cy="954107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marL="182880" indent="-182880">
              <a:buFont typeface="Arial" panose="020B0604020202020204" pitchFamily="34" charset="0"/>
              <a:buChar char="•"/>
            </a:pPr>
            <a:r>
              <a:rPr lang="en-US" sz="1400" dirty="0" smtClean="0">
                <a:solidFill>
                  <a:schemeClr val="bg1"/>
                </a:solidFill>
              </a:rPr>
              <a:t>Determine team vision and mission (create new or revisit existing)</a:t>
            </a:r>
          </a:p>
          <a:p>
            <a:pPr marL="182880" indent="-182880">
              <a:buFont typeface="Arial" panose="020B0604020202020204" pitchFamily="34" charset="0"/>
              <a:buChar char="•"/>
            </a:pPr>
            <a:r>
              <a:rPr lang="en-US" sz="1400" dirty="0" smtClean="0">
                <a:solidFill>
                  <a:schemeClr val="bg1"/>
                </a:solidFill>
              </a:rPr>
              <a:t>Create team charter and have everyone sign</a:t>
            </a:r>
          </a:p>
          <a:p>
            <a:pPr marL="182880" indent="-182880">
              <a:buFont typeface="Arial" panose="020B0604020202020204" pitchFamily="34" charset="0"/>
              <a:buChar char="•"/>
            </a:pPr>
            <a:r>
              <a:rPr lang="en-US" sz="1400" dirty="0" smtClean="0">
                <a:solidFill>
                  <a:schemeClr val="bg1"/>
                </a:solidFill>
              </a:rPr>
              <a:t>Determine the desired team result(s) for current season</a:t>
            </a:r>
          </a:p>
          <a:p>
            <a:pPr marL="182880" indent="-182880">
              <a:buFont typeface="Arial" panose="020B0604020202020204" pitchFamily="34" charset="0"/>
              <a:buChar char="•"/>
            </a:pPr>
            <a:r>
              <a:rPr lang="en-US" sz="1400" dirty="0" smtClean="0">
                <a:solidFill>
                  <a:schemeClr val="bg1"/>
                </a:solidFill>
              </a:rPr>
              <a:t>Create formal team goals and objectives for current season</a:t>
            </a:r>
          </a:p>
        </p:txBody>
      </p:sp>
      <p:sp>
        <p:nvSpPr>
          <p:cNvPr id="15" name="Down Arrow 14"/>
          <p:cNvSpPr/>
          <p:nvPr/>
        </p:nvSpPr>
        <p:spPr>
          <a:xfrm rot="16200000">
            <a:off x="4396524" y="1566474"/>
            <a:ext cx="407963" cy="395026"/>
          </a:xfrm>
          <a:prstGeom prst="downArrow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4829230" y="2524773"/>
            <a:ext cx="5973748" cy="738664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marL="285750" indent="-182880">
              <a:buFont typeface="Arial" panose="020B0604020202020204" pitchFamily="34" charset="0"/>
              <a:buChar char="•"/>
            </a:pPr>
            <a:r>
              <a:rPr lang="en-US" sz="1400" dirty="0" smtClean="0">
                <a:solidFill>
                  <a:schemeClr val="bg1"/>
                </a:solidFill>
              </a:rPr>
              <a:t>Understand game rules and specifications</a:t>
            </a:r>
          </a:p>
          <a:p>
            <a:pPr marL="285750" indent="-182880">
              <a:buFont typeface="Arial" panose="020B0604020202020204" pitchFamily="34" charset="0"/>
              <a:buChar char="•"/>
            </a:pPr>
            <a:r>
              <a:rPr lang="en-US" sz="1400" dirty="0" smtClean="0">
                <a:solidFill>
                  <a:schemeClr val="bg1"/>
                </a:solidFill>
              </a:rPr>
              <a:t>Assess external threats and opportunities</a:t>
            </a:r>
          </a:p>
          <a:p>
            <a:pPr marL="285750" indent="-182880">
              <a:buFont typeface="Arial" panose="020B0604020202020204" pitchFamily="34" charset="0"/>
              <a:buChar char="•"/>
            </a:pPr>
            <a:r>
              <a:rPr lang="en-US" sz="1400" dirty="0" smtClean="0">
                <a:solidFill>
                  <a:schemeClr val="bg1"/>
                </a:solidFill>
              </a:rPr>
              <a:t>Assess team resources and internal strengths and weaknesses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17" name="Down Arrow 16"/>
          <p:cNvSpPr/>
          <p:nvPr/>
        </p:nvSpPr>
        <p:spPr>
          <a:xfrm rot="16200000">
            <a:off x="4396524" y="2693020"/>
            <a:ext cx="407963" cy="395026"/>
          </a:xfrm>
          <a:prstGeom prst="downArrow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4829230" y="3481499"/>
            <a:ext cx="5973748" cy="954107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marL="285750" indent="-182880">
              <a:buFont typeface="Arial" panose="020B0604020202020204" pitchFamily="34" charset="0"/>
              <a:buChar char="•"/>
            </a:pPr>
            <a:r>
              <a:rPr lang="en-US" sz="1400" dirty="0" smtClean="0">
                <a:solidFill>
                  <a:schemeClr val="bg1"/>
                </a:solidFill>
              </a:rPr>
              <a:t>Create strategies and tactics for goal completion</a:t>
            </a:r>
          </a:p>
          <a:p>
            <a:pPr marL="285750" indent="-182880">
              <a:buFont typeface="Arial" panose="020B0604020202020204" pitchFamily="34" charset="0"/>
              <a:buChar char="•"/>
            </a:pPr>
            <a:r>
              <a:rPr lang="en-US" sz="1400" dirty="0" smtClean="0">
                <a:solidFill>
                  <a:schemeClr val="bg1"/>
                </a:solidFill>
              </a:rPr>
              <a:t>Create master plan to demonstrate how all the pieces fit together</a:t>
            </a:r>
          </a:p>
          <a:p>
            <a:pPr marL="285750" indent="-182880">
              <a:buFont typeface="Arial" panose="020B0604020202020204" pitchFamily="34" charset="0"/>
              <a:buChar char="•"/>
            </a:pPr>
            <a:r>
              <a:rPr lang="en-US" sz="1400" dirty="0" smtClean="0">
                <a:solidFill>
                  <a:schemeClr val="bg1"/>
                </a:solidFill>
              </a:rPr>
              <a:t>Define team member roles and responsibilities</a:t>
            </a:r>
          </a:p>
          <a:p>
            <a:pPr marL="285750" indent="-18288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bg1"/>
                </a:solidFill>
              </a:rPr>
              <a:t>Define deliverables, milestones, and create master </a:t>
            </a:r>
            <a:r>
              <a:rPr lang="en-US" sz="1400" dirty="0" smtClean="0">
                <a:solidFill>
                  <a:schemeClr val="bg1"/>
                </a:solidFill>
              </a:rPr>
              <a:t>schedule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19" name="Down Arrow 18"/>
          <p:cNvSpPr/>
          <p:nvPr/>
        </p:nvSpPr>
        <p:spPr>
          <a:xfrm rot="16200000">
            <a:off x="4396524" y="3819565"/>
            <a:ext cx="407963" cy="395026"/>
          </a:xfrm>
          <a:prstGeom prst="downArrow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4829230" y="4777862"/>
            <a:ext cx="5973748" cy="738664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marL="285750" indent="-182880">
              <a:buFont typeface="Arial" panose="020B0604020202020204" pitchFamily="34" charset="0"/>
              <a:buChar char="•"/>
            </a:pPr>
            <a:r>
              <a:rPr lang="en-US" sz="1400" dirty="0" smtClean="0">
                <a:solidFill>
                  <a:schemeClr val="bg1"/>
                </a:solidFill>
              </a:rPr>
              <a:t>Clearly communicate master plan and gain acceptance from team</a:t>
            </a:r>
          </a:p>
          <a:p>
            <a:pPr marL="285750" indent="-182880">
              <a:buFont typeface="Arial" panose="020B0604020202020204" pitchFamily="34" charset="0"/>
              <a:buChar char="•"/>
            </a:pPr>
            <a:r>
              <a:rPr lang="en-US" sz="1400" dirty="0" smtClean="0">
                <a:solidFill>
                  <a:schemeClr val="bg1"/>
                </a:solidFill>
              </a:rPr>
              <a:t>Create mutually agreed upon expectations and rules of engagement</a:t>
            </a:r>
          </a:p>
          <a:p>
            <a:pPr marL="285750" indent="-18288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bg1"/>
                </a:solidFill>
              </a:rPr>
              <a:t>Determine mechanism to assess progress and/or deviation</a:t>
            </a:r>
          </a:p>
        </p:txBody>
      </p:sp>
      <p:sp>
        <p:nvSpPr>
          <p:cNvPr id="21" name="Down Arrow 20"/>
          <p:cNvSpPr/>
          <p:nvPr/>
        </p:nvSpPr>
        <p:spPr>
          <a:xfrm rot="16200000">
            <a:off x="4396524" y="4946110"/>
            <a:ext cx="407963" cy="395026"/>
          </a:xfrm>
          <a:prstGeom prst="downArrow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2" name="TextBox 21"/>
          <p:cNvSpPr txBox="1"/>
          <p:nvPr/>
        </p:nvSpPr>
        <p:spPr>
          <a:xfrm>
            <a:off x="4829229" y="5904408"/>
            <a:ext cx="5973749" cy="738664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marL="285750" indent="-182880">
              <a:buFont typeface="Arial" panose="020B0604020202020204" pitchFamily="34" charset="0"/>
              <a:buChar char="•"/>
            </a:pPr>
            <a:r>
              <a:rPr lang="en-US" sz="1400" dirty="0" smtClean="0">
                <a:solidFill>
                  <a:schemeClr val="bg1"/>
                </a:solidFill>
              </a:rPr>
              <a:t>Monitor progress deploy change management as needed</a:t>
            </a:r>
          </a:p>
          <a:p>
            <a:pPr marL="285750" indent="-182880">
              <a:buFont typeface="Arial" panose="020B0604020202020204" pitchFamily="34" charset="0"/>
              <a:buChar char="•"/>
            </a:pPr>
            <a:r>
              <a:rPr lang="en-US" sz="1400" dirty="0" smtClean="0">
                <a:solidFill>
                  <a:schemeClr val="bg1"/>
                </a:solidFill>
              </a:rPr>
              <a:t>Solicit feedback, solve problems, make decisions, and remove roadblocks </a:t>
            </a:r>
          </a:p>
          <a:p>
            <a:pPr marL="285750" indent="-182880">
              <a:buFont typeface="Arial" panose="020B0604020202020204" pitchFamily="34" charset="0"/>
              <a:buChar char="•"/>
            </a:pPr>
            <a:r>
              <a:rPr lang="en-US" sz="1400" dirty="0" smtClean="0">
                <a:solidFill>
                  <a:schemeClr val="bg1"/>
                </a:solidFill>
              </a:rPr>
              <a:t>Conduct retrospective and log lessons learned ideas for next year</a:t>
            </a:r>
          </a:p>
        </p:txBody>
      </p:sp>
      <p:sp>
        <p:nvSpPr>
          <p:cNvPr id="23" name="Down Arrow 22"/>
          <p:cNvSpPr/>
          <p:nvPr/>
        </p:nvSpPr>
        <p:spPr>
          <a:xfrm rot="16200000">
            <a:off x="4396524" y="6072655"/>
            <a:ext cx="407963" cy="395026"/>
          </a:xfrm>
          <a:prstGeom prst="downArrow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7506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9290" y="1964676"/>
            <a:ext cx="10272961" cy="4608514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800" b="1" u="sng" dirty="0" smtClean="0">
                <a:solidFill>
                  <a:schemeClr val="bg1"/>
                </a:solidFill>
              </a:rPr>
              <a:t>Vision Statement</a:t>
            </a:r>
          </a:p>
          <a:p>
            <a:pPr marL="806450" indent="-352425">
              <a:lnSpc>
                <a:spcPct val="100000"/>
              </a:lnSpc>
            </a:pPr>
            <a:r>
              <a:rPr lang="en-US" sz="2200" dirty="0" smtClean="0">
                <a:solidFill>
                  <a:schemeClr val="bg1"/>
                </a:solidFill>
              </a:rPr>
              <a:t>A statement that defines WHERE your team wants to be in the future</a:t>
            </a:r>
          </a:p>
          <a:p>
            <a:pPr marL="806450" indent="-352425">
              <a:lnSpc>
                <a:spcPct val="100000"/>
              </a:lnSpc>
            </a:pPr>
            <a:r>
              <a:rPr lang="en-US" sz="2200" dirty="0">
                <a:solidFill>
                  <a:schemeClr val="bg1"/>
                </a:solidFill>
              </a:rPr>
              <a:t>E</a:t>
            </a:r>
            <a:r>
              <a:rPr lang="en-US" sz="2200" dirty="0" smtClean="0">
                <a:solidFill>
                  <a:schemeClr val="bg1"/>
                </a:solidFill>
              </a:rPr>
              <a:t>xternally focused statement that communicates your team’s purpose and values</a:t>
            </a:r>
          </a:p>
          <a:p>
            <a:pPr marL="806450" indent="-352425">
              <a:lnSpc>
                <a:spcPct val="100000"/>
              </a:lnSpc>
            </a:pPr>
            <a:r>
              <a:rPr lang="en-US" sz="2200" dirty="0" smtClean="0">
                <a:solidFill>
                  <a:schemeClr val="bg1"/>
                </a:solidFill>
              </a:rPr>
              <a:t>Answers the question, “What is the desired end result?” </a:t>
            </a:r>
          </a:p>
          <a:p>
            <a:pPr marL="0" indent="0">
              <a:buNone/>
            </a:pPr>
            <a:endParaRPr lang="en-US" sz="100" dirty="0" smtClean="0">
              <a:solidFill>
                <a:schemeClr val="bg1"/>
              </a:solidFill>
            </a:endParaRPr>
          </a:p>
          <a:p>
            <a:pPr marL="0" indent="0">
              <a:lnSpc>
                <a:spcPct val="100000"/>
              </a:lnSpc>
              <a:buNone/>
            </a:pPr>
            <a:r>
              <a:rPr lang="en-US" sz="2800" b="1" u="sng" dirty="0" smtClean="0">
                <a:solidFill>
                  <a:schemeClr val="bg1"/>
                </a:solidFill>
              </a:rPr>
              <a:t>Mission Statement </a:t>
            </a:r>
          </a:p>
          <a:p>
            <a:pPr marL="806450" indent="-352425">
              <a:lnSpc>
                <a:spcPct val="100000"/>
              </a:lnSpc>
            </a:pPr>
            <a:r>
              <a:rPr lang="en-US" sz="2200" dirty="0" smtClean="0">
                <a:solidFill>
                  <a:schemeClr val="bg1"/>
                </a:solidFill>
              </a:rPr>
              <a:t>A statement that defines HOW you will get to where you want to be </a:t>
            </a:r>
          </a:p>
          <a:p>
            <a:pPr marL="806450" indent="-352425">
              <a:lnSpc>
                <a:spcPct val="100000"/>
              </a:lnSpc>
            </a:pPr>
            <a:r>
              <a:rPr lang="en-US" sz="2200" dirty="0" smtClean="0">
                <a:solidFill>
                  <a:schemeClr val="bg1"/>
                </a:solidFill>
              </a:rPr>
              <a:t>Internally focused statement that defines your teams goals, ethics, and culture </a:t>
            </a:r>
          </a:p>
          <a:p>
            <a:pPr marL="806450" indent="-352425">
              <a:lnSpc>
                <a:spcPct val="100000"/>
              </a:lnSpc>
            </a:pPr>
            <a:r>
              <a:rPr lang="en-US" sz="2100" dirty="0">
                <a:solidFill>
                  <a:schemeClr val="bg1"/>
                </a:solidFill>
              </a:rPr>
              <a:t>C</a:t>
            </a:r>
            <a:r>
              <a:rPr lang="en-US" sz="2100" dirty="0" smtClean="0">
                <a:solidFill>
                  <a:schemeClr val="bg1"/>
                </a:solidFill>
              </a:rPr>
              <a:t>learly represents to any reader exactly what your business plan strives to accomplish</a:t>
            </a:r>
          </a:p>
          <a:p>
            <a:pPr marL="806450" indent="-352425">
              <a:lnSpc>
                <a:spcPct val="100000"/>
              </a:lnSpc>
            </a:pPr>
            <a:r>
              <a:rPr lang="en-US" sz="2200" dirty="0" smtClean="0">
                <a:solidFill>
                  <a:schemeClr val="bg1"/>
                </a:solidFill>
              </a:rPr>
              <a:t>Answers the questions, “What do we do? What makes us different?”</a:t>
            </a:r>
          </a:p>
          <a:p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1141413" y="213566"/>
            <a:ext cx="9905998" cy="1478570"/>
          </a:xfrm>
        </p:spPr>
        <p:txBody>
          <a:bodyPr/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Strategic planning - </a:t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dirty="0" smtClean="0">
                <a:solidFill>
                  <a:schemeClr val="bg1"/>
                </a:solidFill>
              </a:rPr>
              <a:t>Vision and mission statements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31661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01372" y="1887438"/>
            <a:ext cx="10251113" cy="502073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800" b="1" u="sng" dirty="0" smtClean="0">
                <a:solidFill>
                  <a:schemeClr val="bg1"/>
                </a:solidFill>
              </a:rPr>
              <a:t>Vision Statement:  </a:t>
            </a:r>
          </a:p>
          <a:p>
            <a:pPr marL="0" indent="0">
              <a:buNone/>
            </a:pPr>
            <a:r>
              <a:rPr lang="en-US" dirty="0" smtClean="0">
                <a:solidFill>
                  <a:schemeClr val="bg1"/>
                </a:solidFill>
              </a:rPr>
              <a:t>“To transform our culture by creating a world where science and technology are celebrated and where young people dream of becoming science and technology leaders.”</a:t>
            </a:r>
          </a:p>
          <a:p>
            <a:pPr marL="0" indent="0">
              <a:buNone/>
            </a:pPr>
            <a:r>
              <a:rPr lang="en-US" sz="2800" b="1" u="sng" dirty="0" smtClean="0">
                <a:solidFill>
                  <a:schemeClr val="bg1"/>
                </a:solidFill>
              </a:rPr>
              <a:t>Mission Statement:  </a:t>
            </a:r>
          </a:p>
          <a:p>
            <a:pPr marL="0" indent="0">
              <a:buNone/>
            </a:pPr>
            <a:r>
              <a:rPr lang="en-US" dirty="0" smtClean="0">
                <a:solidFill>
                  <a:schemeClr val="bg1"/>
                </a:solidFill>
              </a:rPr>
              <a:t>“To inspire young people to be science and technology leaders, by engaging them in exciting Mentor-based programs that build science, engineering, and technology skills, that inspire innovation, and that foster well-rounded life capabilities including self-confidence, communication, and leadership.”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1141413" y="213566"/>
            <a:ext cx="9905998" cy="14785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dirty="0" smtClean="0">
                <a:solidFill>
                  <a:schemeClr val="bg1"/>
                </a:solidFill>
              </a:rPr>
              <a:t>Strategic planning</a:t>
            </a:r>
          </a:p>
          <a:p>
            <a:pPr algn="ctr"/>
            <a:r>
              <a:rPr lang="en-US" dirty="0" smtClean="0">
                <a:solidFill>
                  <a:schemeClr val="bg1"/>
                </a:solidFill>
              </a:rPr>
              <a:t>Vision and mission statements - Examples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9029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91312" y="1939615"/>
            <a:ext cx="10301420" cy="4181295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2800" b="1" u="sng" dirty="0" smtClean="0">
                <a:solidFill>
                  <a:schemeClr val="bg1"/>
                </a:solidFill>
              </a:rPr>
              <a:t>Goals</a:t>
            </a:r>
          </a:p>
          <a:p>
            <a:pPr marL="806450" indent="-341313">
              <a:lnSpc>
                <a:spcPct val="100000"/>
              </a:lnSpc>
            </a:pPr>
            <a:r>
              <a:rPr lang="en-US" sz="2200" dirty="0" smtClean="0">
                <a:solidFill>
                  <a:schemeClr val="bg1"/>
                </a:solidFill>
              </a:rPr>
              <a:t>The ultimate purpose toward which efforts are directed; the desired end result</a:t>
            </a:r>
          </a:p>
          <a:p>
            <a:pPr marL="806450" indent="-341313">
              <a:lnSpc>
                <a:spcPct val="100000"/>
              </a:lnSpc>
            </a:pPr>
            <a:r>
              <a:rPr lang="en-US" sz="2200" dirty="0">
                <a:solidFill>
                  <a:schemeClr val="bg1"/>
                </a:solidFill>
              </a:rPr>
              <a:t>G</a:t>
            </a:r>
            <a:r>
              <a:rPr lang="en-US" sz="2200" dirty="0" smtClean="0">
                <a:solidFill>
                  <a:schemeClr val="bg1"/>
                </a:solidFill>
              </a:rPr>
              <a:t>eneral intentions that are often not specific enough to be measured</a:t>
            </a:r>
          </a:p>
          <a:p>
            <a:pPr marL="806450" indent="-341313">
              <a:lnSpc>
                <a:spcPct val="100000"/>
              </a:lnSpc>
            </a:pPr>
            <a:r>
              <a:rPr lang="en-US" sz="2200" dirty="0">
                <a:solidFill>
                  <a:schemeClr val="bg1"/>
                </a:solidFill>
              </a:rPr>
              <a:t>Broad in </a:t>
            </a:r>
            <a:r>
              <a:rPr lang="en-US" sz="2200" dirty="0" smtClean="0">
                <a:solidFill>
                  <a:schemeClr val="bg1"/>
                </a:solidFill>
              </a:rPr>
              <a:t>scope and long-term oriented</a:t>
            </a:r>
          </a:p>
          <a:p>
            <a:pPr marL="806450" indent="-341313">
              <a:buNone/>
            </a:pPr>
            <a:endParaRPr lang="en-US" sz="300" dirty="0" smtClean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US" sz="2800" b="1" u="sng" dirty="0">
                <a:solidFill>
                  <a:schemeClr val="bg1"/>
                </a:solidFill>
              </a:rPr>
              <a:t>Objectives</a:t>
            </a:r>
          </a:p>
          <a:p>
            <a:pPr marL="806450" indent="-341313">
              <a:lnSpc>
                <a:spcPct val="100000"/>
              </a:lnSpc>
            </a:pPr>
            <a:r>
              <a:rPr lang="en-US" sz="2200" dirty="0" smtClean="0">
                <a:solidFill>
                  <a:schemeClr val="bg1"/>
                </a:solidFill>
              </a:rPr>
              <a:t>Precise targets directed at the achievement of a particular goal</a:t>
            </a:r>
          </a:p>
          <a:p>
            <a:pPr marL="806450" indent="-341313">
              <a:lnSpc>
                <a:spcPct val="100000"/>
              </a:lnSpc>
            </a:pPr>
            <a:r>
              <a:rPr lang="en-US" sz="2200" dirty="0" smtClean="0">
                <a:solidFill>
                  <a:schemeClr val="bg1"/>
                </a:solidFill>
              </a:rPr>
              <a:t>Specific, time-bound, and measureable </a:t>
            </a:r>
          </a:p>
          <a:p>
            <a:pPr marL="806450" indent="-341313">
              <a:lnSpc>
                <a:spcPct val="100000"/>
              </a:lnSpc>
            </a:pPr>
            <a:r>
              <a:rPr lang="en-US" sz="2200" dirty="0" smtClean="0">
                <a:solidFill>
                  <a:schemeClr val="bg1"/>
                </a:solidFill>
              </a:rPr>
              <a:t>Narrow in scope and short-term oriented</a:t>
            </a: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1141413" y="213566"/>
            <a:ext cx="9905998" cy="14785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dirty="0" smtClean="0">
                <a:solidFill>
                  <a:schemeClr val="bg1"/>
                </a:solidFill>
              </a:rPr>
              <a:t>Strategic planning - Goals and objectives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75638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02375" y="2249486"/>
            <a:ext cx="9387251" cy="406241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200" dirty="0" smtClean="0">
                <a:solidFill>
                  <a:schemeClr val="bg1"/>
                </a:solidFill>
              </a:rPr>
              <a:t>Be </a:t>
            </a:r>
            <a:r>
              <a:rPr lang="en-US" sz="3200" b="1" dirty="0" smtClean="0">
                <a:solidFill>
                  <a:schemeClr val="bg1"/>
                </a:solidFill>
              </a:rPr>
              <a:t>SMART</a:t>
            </a:r>
            <a:r>
              <a:rPr lang="en-US" sz="3200" dirty="0" smtClean="0">
                <a:solidFill>
                  <a:schemeClr val="bg1"/>
                </a:solidFill>
              </a:rPr>
              <a:t> when determining your objectives:</a:t>
            </a:r>
          </a:p>
          <a:p>
            <a:pPr marL="282575" indent="0">
              <a:buNone/>
            </a:pPr>
            <a:r>
              <a:rPr lang="en-US" sz="2800" b="1" u="sng" dirty="0" smtClean="0">
                <a:solidFill>
                  <a:schemeClr val="bg1"/>
                </a:solidFill>
              </a:rPr>
              <a:t>S</a:t>
            </a:r>
            <a:r>
              <a:rPr lang="en-US" sz="2800" dirty="0" smtClean="0">
                <a:solidFill>
                  <a:schemeClr val="bg1"/>
                </a:solidFill>
              </a:rPr>
              <a:t>pecific</a:t>
            </a:r>
          </a:p>
          <a:p>
            <a:pPr marL="282575" indent="0">
              <a:buNone/>
            </a:pPr>
            <a:r>
              <a:rPr lang="en-US" sz="2800" b="1" u="sng" dirty="0" smtClean="0">
                <a:solidFill>
                  <a:schemeClr val="bg1"/>
                </a:solidFill>
              </a:rPr>
              <a:t>M</a:t>
            </a:r>
            <a:r>
              <a:rPr lang="en-US" sz="2800" dirty="0" smtClean="0">
                <a:solidFill>
                  <a:schemeClr val="bg1"/>
                </a:solidFill>
              </a:rPr>
              <a:t>easureable</a:t>
            </a:r>
          </a:p>
          <a:p>
            <a:pPr marL="282575" indent="0">
              <a:buNone/>
            </a:pPr>
            <a:r>
              <a:rPr lang="en-US" sz="2800" b="1" u="sng" dirty="0" smtClean="0">
                <a:solidFill>
                  <a:schemeClr val="bg1"/>
                </a:solidFill>
              </a:rPr>
              <a:t>A</a:t>
            </a:r>
            <a:r>
              <a:rPr lang="en-US" sz="2800" dirty="0" smtClean="0">
                <a:solidFill>
                  <a:schemeClr val="bg1"/>
                </a:solidFill>
              </a:rPr>
              <a:t>chievable</a:t>
            </a:r>
          </a:p>
          <a:p>
            <a:pPr marL="282575" indent="0">
              <a:buNone/>
            </a:pPr>
            <a:r>
              <a:rPr lang="en-US" sz="2800" b="1" u="sng" dirty="0" smtClean="0">
                <a:solidFill>
                  <a:schemeClr val="bg1"/>
                </a:solidFill>
              </a:rPr>
              <a:t>R</a:t>
            </a:r>
            <a:r>
              <a:rPr lang="en-US" sz="2800" dirty="0" smtClean="0">
                <a:solidFill>
                  <a:schemeClr val="bg1"/>
                </a:solidFill>
              </a:rPr>
              <a:t>ealistic</a:t>
            </a:r>
          </a:p>
          <a:p>
            <a:pPr marL="282575" indent="0">
              <a:buNone/>
            </a:pPr>
            <a:r>
              <a:rPr lang="en-US" sz="2800" b="1" u="sng" dirty="0" smtClean="0">
                <a:solidFill>
                  <a:schemeClr val="bg1"/>
                </a:solidFill>
              </a:rPr>
              <a:t>T</a:t>
            </a:r>
            <a:r>
              <a:rPr lang="en-US" sz="2800" dirty="0" smtClean="0">
                <a:solidFill>
                  <a:schemeClr val="bg1"/>
                </a:solidFill>
              </a:rPr>
              <a:t>imed</a:t>
            </a:r>
          </a:p>
          <a:p>
            <a:pPr marL="0" indent="0">
              <a:buNone/>
            </a:pPr>
            <a:endParaRPr lang="en-US" dirty="0" smtClean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en-US" dirty="0" smtClean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en-US" dirty="0" smtClean="0">
              <a:solidFill>
                <a:schemeClr val="bg1"/>
              </a:solidFill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1141413" y="213566"/>
            <a:ext cx="9905998" cy="14785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dirty="0" smtClean="0">
                <a:solidFill>
                  <a:schemeClr val="bg1"/>
                </a:solidFill>
              </a:rPr>
              <a:t>Strategic planning - Goals and objectives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30309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1412" y="2094494"/>
            <a:ext cx="10327334" cy="476350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000" b="1" u="sng" dirty="0" smtClean="0">
                <a:solidFill>
                  <a:schemeClr val="bg1"/>
                </a:solidFill>
              </a:rPr>
              <a:t>Goal</a:t>
            </a:r>
            <a:endParaRPr lang="en-US" sz="3000" b="1" u="sng" dirty="0">
              <a:solidFill>
                <a:schemeClr val="bg1"/>
              </a:solidFill>
            </a:endParaRPr>
          </a:p>
          <a:p>
            <a:pPr marL="806450" indent="-352425"/>
            <a:r>
              <a:rPr lang="en-US" dirty="0" smtClean="0">
                <a:solidFill>
                  <a:schemeClr val="bg1"/>
                </a:solidFill>
              </a:rPr>
              <a:t>Win the FRC Championship</a:t>
            </a:r>
          </a:p>
          <a:p>
            <a:pPr marL="344488" indent="0">
              <a:buNone/>
            </a:pPr>
            <a:endParaRPr lang="en-US" sz="100" dirty="0" smtClean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US" sz="3000" b="1" u="sng" dirty="0">
                <a:solidFill>
                  <a:schemeClr val="bg1"/>
                </a:solidFill>
              </a:rPr>
              <a:t>Objectives</a:t>
            </a:r>
          </a:p>
          <a:p>
            <a:pPr marL="806450" lvl="4" indent="-342900">
              <a:lnSpc>
                <a:spcPct val="130000"/>
              </a:lnSpc>
              <a:spcBef>
                <a:spcPts val="600"/>
              </a:spcBef>
            </a:pPr>
            <a:r>
              <a:rPr lang="en-US" sz="2200" dirty="0">
                <a:solidFill>
                  <a:schemeClr val="bg1"/>
                </a:solidFill>
              </a:rPr>
              <a:t>By January 22</a:t>
            </a:r>
            <a:r>
              <a:rPr lang="en-US" sz="2200" baseline="30000" dirty="0">
                <a:solidFill>
                  <a:schemeClr val="bg1"/>
                </a:solidFill>
              </a:rPr>
              <a:t>nd</a:t>
            </a:r>
            <a:r>
              <a:rPr lang="en-US" sz="2200" dirty="0">
                <a:solidFill>
                  <a:schemeClr val="bg1"/>
                </a:solidFill>
              </a:rPr>
              <a:t>, produce a robot design that performs all the required </a:t>
            </a:r>
            <a:r>
              <a:rPr lang="en-US" sz="2200" dirty="0" smtClean="0">
                <a:solidFill>
                  <a:schemeClr val="bg1"/>
                </a:solidFill>
              </a:rPr>
              <a:t>functions </a:t>
            </a:r>
            <a:r>
              <a:rPr lang="en-US" sz="2200" dirty="0">
                <a:solidFill>
                  <a:schemeClr val="bg1"/>
                </a:solidFill>
              </a:rPr>
              <a:t>according to the specifications of this year’s challenge</a:t>
            </a:r>
          </a:p>
          <a:p>
            <a:pPr marL="806450" lvl="4" indent="-342900">
              <a:lnSpc>
                <a:spcPct val="130000"/>
              </a:lnSpc>
              <a:spcBef>
                <a:spcPts val="600"/>
              </a:spcBef>
            </a:pPr>
            <a:r>
              <a:rPr lang="en-US" sz="2200" dirty="0">
                <a:solidFill>
                  <a:schemeClr val="bg1"/>
                </a:solidFill>
              </a:rPr>
              <a:t>By February 12</a:t>
            </a:r>
            <a:r>
              <a:rPr lang="en-US" sz="2200" baseline="30000" dirty="0">
                <a:solidFill>
                  <a:schemeClr val="bg1"/>
                </a:solidFill>
              </a:rPr>
              <a:t>th</a:t>
            </a:r>
            <a:r>
              <a:rPr lang="en-US" sz="2200" dirty="0">
                <a:solidFill>
                  <a:schemeClr val="bg1"/>
                </a:solidFill>
              </a:rPr>
              <a:t>, build a robot that functions as designed</a:t>
            </a:r>
          </a:p>
          <a:p>
            <a:pPr marL="806450" lvl="4" indent="-342900">
              <a:lnSpc>
                <a:spcPct val="130000"/>
              </a:lnSpc>
              <a:spcBef>
                <a:spcPts val="600"/>
              </a:spcBef>
            </a:pPr>
            <a:r>
              <a:rPr lang="en-US" sz="2200" dirty="0">
                <a:solidFill>
                  <a:schemeClr val="bg1"/>
                </a:solidFill>
              </a:rPr>
              <a:t>By February 19</a:t>
            </a:r>
            <a:r>
              <a:rPr lang="en-US" sz="2200" baseline="30000" dirty="0">
                <a:solidFill>
                  <a:schemeClr val="bg1"/>
                </a:solidFill>
              </a:rPr>
              <a:t>th</a:t>
            </a:r>
            <a:r>
              <a:rPr lang="en-US" sz="2200" dirty="0">
                <a:solidFill>
                  <a:schemeClr val="bg1"/>
                </a:solidFill>
              </a:rPr>
              <a:t>, demonstrate mastery at operating the robot as measured by operating without error for at least </a:t>
            </a:r>
            <a:r>
              <a:rPr lang="en-US" sz="2200" dirty="0" smtClean="0">
                <a:solidFill>
                  <a:schemeClr val="bg1"/>
                </a:solidFill>
              </a:rPr>
              <a:t>60 </a:t>
            </a:r>
            <a:r>
              <a:rPr lang="en-US" sz="2200" dirty="0">
                <a:solidFill>
                  <a:schemeClr val="bg1"/>
                </a:solidFill>
              </a:rPr>
              <a:t>minutes.</a:t>
            </a:r>
          </a:p>
          <a:p>
            <a:pPr marL="806450" indent="-342900">
              <a:buNone/>
            </a:pP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1141413" y="213566"/>
            <a:ext cx="9905998" cy="14785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dirty="0" smtClean="0">
                <a:solidFill>
                  <a:schemeClr val="bg1"/>
                </a:solidFill>
              </a:rPr>
              <a:t>Goals and objectives - examples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06932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rcuit">
  <a:themeElements>
    <a:clrScheme name="Circuit">
      <a:dk1>
        <a:sysClr val="windowText" lastClr="000000"/>
      </a:dk1>
      <a:lt1>
        <a:sysClr val="window" lastClr="FFFFFF"/>
      </a:lt1>
      <a:dk2>
        <a:srgbClr val="252C36"/>
      </a:dk2>
      <a:lt2>
        <a:srgbClr val="7C96A3"/>
      </a:lt2>
      <a:accent1>
        <a:srgbClr val="4FD093"/>
      </a:accent1>
      <a:accent2>
        <a:srgbClr val="54BCDF"/>
      </a:accent2>
      <a:accent3>
        <a:srgbClr val="A262D0"/>
      </a:accent3>
      <a:accent4>
        <a:srgbClr val="D7537B"/>
      </a:accent4>
      <a:accent5>
        <a:srgbClr val="E78045"/>
      </a:accent5>
      <a:accent6>
        <a:srgbClr val="84C350"/>
      </a:accent6>
      <a:hlink>
        <a:srgbClr val="22FFFF"/>
      </a:hlink>
      <a:folHlink>
        <a:srgbClr val="9BF3FD"/>
      </a:folHlink>
    </a:clrScheme>
    <a:fontScheme name="Circuit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ircuit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108000"/>
                <a:lumMod val="110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040000" scaled="0"/>
        </a:gradFill>
        <a:gradFill rotWithShape="1">
          <a:gsLst>
            <a:gs pos="0">
              <a:schemeClr val="phClr">
                <a:tint val="94000"/>
                <a:satMod val="105000"/>
                <a:lumMod val="102000"/>
              </a:schemeClr>
            </a:gs>
            <a:gs pos="100000">
              <a:schemeClr val="phClr">
                <a:shade val="74000"/>
                <a:satMod val="128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94000"/>
                <a:satMod val="148000"/>
                <a:lumMod val="140000"/>
              </a:schemeClr>
            </a:gs>
            <a:gs pos="100000">
              <a:schemeClr val="phClr">
                <a:shade val="92000"/>
                <a:hueMod val="104000"/>
                <a:satMod val="140000"/>
                <a:lumMod val="48000"/>
              </a:schemeClr>
            </a:gs>
          </a:gsLst>
          <a:lin ang="504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  <a:hueMod val="106000"/>
                <a:satMod val="140000"/>
                <a:lumMod val="42000"/>
              </a:schemeClr>
              <a:schemeClr val="phClr">
                <a:tint val="98000"/>
                <a:hueMod val="92000"/>
                <a:satMod val="220000"/>
                <a:lumMod val="9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ircuit" id="{0AC2F7E7-15F5-431C-B2A2-456FE929F56C}" vid="{142578CA-DEC9-49C3-80AF-C113973CC9A9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369</TotalTime>
  <Words>1327</Words>
  <Application>Microsoft Office PowerPoint</Application>
  <PresentationFormat>Widescreen</PresentationFormat>
  <Paragraphs>223</Paragraphs>
  <Slides>25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31" baseType="lpstr">
      <vt:lpstr>Arial</vt:lpstr>
      <vt:lpstr>Times New Roman</vt:lpstr>
      <vt:lpstr>Trebuchet MS</vt:lpstr>
      <vt:lpstr>Tw Cen MT</vt:lpstr>
      <vt:lpstr>Circuit</vt:lpstr>
      <vt:lpstr>Clip</vt:lpstr>
      <vt:lpstr>FRC TEAM Leadership training</vt:lpstr>
      <vt:lpstr>Strategic Planning</vt:lpstr>
      <vt:lpstr>Strategic Planning</vt:lpstr>
      <vt:lpstr>Strategic Planning – The model</vt:lpstr>
      <vt:lpstr>Strategic planning -  Vision and mission statements</vt:lpstr>
      <vt:lpstr>PowerPoint Presentation</vt:lpstr>
      <vt:lpstr>PowerPoint Presentation</vt:lpstr>
      <vt:lpstr>PowerPoint Presentation</vt:lpstr>
      <vt:lpstr>PowerPoint Presentation</vt:lpstr>
      <vt:lpstr>Strategic Planning - SWOT ANALYSIS</vt:lpstr>
      <vt:lpstr>Strategic Planning - SWOT ANALYSIS</vt:lpstr>
      <vt:lpstr>PowerPoint Presentation</vt:lpstr>
      <vt:lpstr>PowerPoint Presentation</vt:lpstr>
      <vt:lpstr>Leadership</vt:lpstr>
      <vt:lpstr>What it means to be a leader</vt:lpstr>
      <vt:lpstr>Leader vs. manager vs. Boss</vt:lpstr>
      <vt:lpstr>Robot Design</vt:lpstr>
      <vt:lpstr>FRC Robot Design – Prework</vt:lpstr>
      <vt:lpstr>FRC Robot Design Strategies</vt:lpstr>
      <vt:lpstr>Brainstorm Sessions</vt:lpstr>
      <vt:lpstr>FRC Robot Design Strategies</vt:lpstr>
      <vt:lpstr>Project management</vt:lpstr>
      <vt:lpstr>Project Management Strategies</vt:lpstr>
      <vt:lpstr>Accountability</vt:lpstr>
      <vt:lpstr>Accountability</vt:lpstr>
    </vt:vector>
  </TitlesOfParts>
  <Company>Comcast Cable Corporation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FRC Leadership training</dc:title>
  <dc:creator>Dwyer, Jason</dc:creator>
  <cp:lastModifiedBy>Dwyer, Jason</cp:lastModifiedBy>
  <cp:revision>54</cp:revision>
  <dcterms:created xsi:type="dcterms:W3CDTF">2016-12-09T19:24:45Z</dcterms:created>
  <dcterms:modified xsi:type="dcterms:W3CDTF">2016-12-14T23:55:23Z</dcterms:modified>
</cp:coreProperties>
</file>